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9"/>
  </p:notesMasterIdLst>
  <p:handoutMasterIdLst>
    <p:handoutMasterId r:id="rId50"/>
  </p:handoutMasterIdLst>
  <p:sldIdLst>
    <p:sldId id="631" r:id="rId5"/>
    <p:sldId id="320" r:id="rId6"/>
    <p:sldId id="1860" r:id="rId7"/>
    <p:sldId id="487" r:id="rId8"/>
    <p:sldId id="465" r:id="rId9"/>
    <p:sldId id="634" r:id="rId10"/>
    <p:sldId id="636" r:id="rId11"/>
    <p:sldId id="579" r:id="rId12"/>
    <p:sldId id="1846" r:id="rId13"/>
    <p:sldId id="1845" r:id="rId14"/>
    <p:sldId id="580" r:id="rId15"/>
    <p:sldId id="299" r:id="rId16"/>
    <p:sldId id="581" r:id="rId17"/>
    <p:sldId id="635" r:id="rId18"/>
    <p:sldId id="469" r:id="rId19"/>
    <p:sldId id="472" r:id="rId20"/>
    <p:sldId id="486" r:id="rId21"/>
    <p:sldId id="586" r:id="rId22"/>
    <p:sldId id="1857" r:id="rId23"/>
    <p:sldId id="1861" r:id="rId24"/>
    <p:sldId id="532" r:id="rId25"/>
    <p:sldId id="568" r:id="rId26"/>
    <p:sldId id="536" r:id="rId27"/>
    <p:sldId id="548" r:id="rId28"/>
    <p:sldId id="534" r:id="rId29"/>
    <p:sldId id="533" r:id="rId30"/>
    <p:sldId id="541" r:id="rId31"/>
    <p:sldId id="539" r:id="rId32"/>
    <p:sldId id="540" r:id="rId33"/>
    <p:sldId id="566" r:id="rId34"/>
    <p:sldId id="567" r:id="rId35"/>
    <p:sldId id="556" r:id="rId36"/>
    <p:sldId id="1851" r:id="rId37"/>
    <p:sldId id="1863" r:id="rId38"/>
    <p:sldId id="1847" r:id="rId39"/>
    <p:sldId id="1852" r:id="rId40"/>
    <p:sldId id="271" r:id="rId41"/>
    <p:sldId id="1853" r:id="rId42"/>
    <p:sldId id="1849" r:id="rId43"/>
    <p:sldId id="1848" r:id="rId44"/>
    <p:sldId id="1850" r:id="rId45"/>
    <p:sldId id="1862" r:id="rId46"/>
    <p:sldId id="1859" r:id="rId47"/>
    <p:sldId id="1858" r:id="rId4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7D"/>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64" autoAdjust="0"/>
    <p:restoredTop sz="76101" autoAdjust="0"/>
  </p:normalViewPr>
  <p:slideViewPr>
    <p:cSldViewPr snapToGrid="0" showGuides="1">
      <p:cViewPr varScale="1">
        <p:scale>
          <a:sx n="98" d="100"/>
          <a:sy n="98" d="100"/>
        </p:scale>
        <p:origin x="584" y="18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2/6/23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2/6/23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your software's current functionality has been documented, and some initial tests are written.  Where do you go from here?  How do you improve your testing situation to the point where it's considered "done"?</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4052661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those general guidelines in mind, let's get down to some specific examples from the collected experiences of our team members.  Many of these come from </a:t>
            </a:r>
            <a:r>
              <a:rPr lang="en-US" sz="1200" kern="1200" dirty="0" err="1">
                <a:solidFill>
                  <a:schemeClr val="tx1"/>
                </a:solidFill>
                <a:effectLst/>
                <a:latin typeface="+mn-lt"/>
                <a:ea typeface="+mn-ea"/>
                <a:cs typeface="+mn-cs"/>
              </a:rPr>
              <a:t>Anshu</a:t>
            </a:r>
            <a:r>
              <a:rPr lang="en-US" sz="1200" kern="1200" dirty="0">
                <a:solidFill>
                  <a:schemeClr val="tx1"/>
                </a:solidFill>
                <a:effectLst/>
                <a:latin typeface="+mn-lt"/>
                <a:ea typeface="+mn-ea"/>
                <a:cs typeface="+mn-cs"/>
              </a:rPr>
              <a:t> Dubey's work with the E3SM and Flash codes.  Example 1 is an ideal case.  You're developing a new code, and develop your diagnostics as your developing the code itself.  Taking the extra time to harden those diagnostics into a test suite will save you headaches later.  You'll likely have a lot of comparisons against known, expected solutions.  You should try and make things as granular as possible, though.  The scaffolding idea, discussed later, finds a way to "build up" a program, testing each new piece.  Remember to inject errors, so that you know your code will discover </a:t>
            </a:r>
            <a:r>
              <a:rPr lang="en-US" sz="1200" kern="1200" dirty="0" err="1">
                <a:solidFill>
                  <a:schemeClr val="tx1"/>
                </a:solidFill>
                <a:effectLst/>
                <a:latin typeface="+mn-lt"/>
                <a:ea typeface="+mn-ea"/>
                <a:cs typeface="+mn-cs"/>
              </a:rPr>
              <a:t>erroroneous</a:t>
            </a:r>
            <a:r>
              <a:rPr lang="en-US" sz="1200" kern="1200" dirty="0">
                <a:solidFill>
                  <a:schemeClr val="tx1"/>
                </a:solidFill>
                <a:effectLst/>
                <a:latin typeface="+mn-lt"/>
                <a:ea typeface="+mn-ea"/>
                <a:cs typeface="+mn-cs"/>
              </a:rPr>
              <a:t> input correctly.  As the package gets more complex, it's non-trivial to devise good tests.  Nevertheless, good tests are extremely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Proper testing procedures can also help encourage new contributors.  Only recently, I had this experience contributing a feature to the "</a:t>
            </a:r>
            <a:r>
              <a:rPr lang="en-US" sz="1200" kern="1200" dirty="0" err="1">
                <a:solidFill>
                  <a:schemeClr val="tx1"/>
                </a:solidFill>
                <a:effectLst/>
                <a:latin typeface="+mn-lt"/>
                <a:ea typeface="+mn-ea"/>
                <a:cs typeface="+mn-cs"/>
              </a:rPr>
              <a:t>alpaka</a:t>
            </a:r>
            <a:r>
              <a:rPr lang="en-US" sz="1200" kern="1200" dirty="0">
                <a:solidFill>
                  <a:schemeClr val="tx1"/>
                </a:solidFill>
                <a:effectLst/>
                <a:latin typeface="+mn-lt"/>
                <a:ea typeface="+mn-ea"/>
                <a:cs typeface="+mn-cs"/>
              </a:rPr>
              <a:t>" code.  The first thing I did was check that the team wanted the feature.  Then I ran their test suite locally.  Everything worked, and then I could build my feature one line at a time – testing everything.  When I finally pushed it to the main repository, I was sure it was something the team onboard with, and that could be easily shown to work well.</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18892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from the E3SM code, the </a:t>
            </a:r>
            <a:r>
              <a:rPr lang="en-US" sz="1200" kern="1200" dirty="0" err="1">
                <a:solidFill>
                  <a:schemeClr val="tx1"/>
                </a:solidFill>
                <a:effectLst/>
                <a:latin typeface="+mn-lt"/>
                <a:ea typeface="+mn-ea"/>
                <a:cs typeface="+mn-cs"/>
              </a:rPr>
              <a:t>Exascale</a:t>
            </a:r>
            <a:r>
              <a:rPr lang="en-US" sz="1200" kern="1200" dirty="0">
                <a:solidFill>
                  <a:schemeClr val="tx1"/>
                </a:solidFill>
                <a:effectLst/>
                <a:latin typeface="+mn-lt"/>
                <a:ea typeface="+mn-ea"/>
                <a:cs typeface="+mn-cs"/>
              </a:rPr>
              <a:t> Earth System Model.  Although advanced now, it originated in a combination of Fortran codes dealing with various aspects of climate modeling.  The project came together from a collection of independent projects and development practices. They imposed structure on the code through the use of Fortran modules. However, the focus was on running whole models, so their architecture and testing strategies evolved to work with that goal. That led to an unforeseen difficulty. For several sections of the code, even the simplest modification would take running the entire model to test. This meant enqueuing the job in a batch queue that would take non-trivial amount of time to run. What was missing was granular testing. And it wasn’t easy to separate out code sections for testing independently because one Fortran module gets data from another, that in turn gets data from yet another and so on … This is an example of a methodology used to generate an independent test for a code section. </a:t>
            </a:r>
          </a:p>
          <a:p>
            <a:endParaRPr lang="en-US" sz="1200" kern="1200" dirty="0">
              <a:solidFill>
                <a:schemeClr val="tx1"/>
              </a:solidFill>
              <a:effectLst/>
              <a:latin typeface="+mn-lt"/>
              <a:ea typeface="+mn-ea"/>
              <a:cs typeface="+mn-cs"/>
            </a:endParaRPr>
          </a:p>
          <a:p>
            <a:pPr marL="228600" indent="-228600">
              <a:buAutoNum type="alphaLcParenR"/>
            </a:pPr>
            <a:r>
              <a:rPr lang="en-US" sz="1200" kern="1200" dirty="0">
                <a:solidFill>
                  <a:schemeClr val="tx1"/>
                </a:solidFill>
                <a:effectLst/>
                <a:latin typeface="+mn-lt"/>
                <a:ea typeface="+mn-ea"/>
                <a:cs typeface="+mn-cs"/>
              </a:rPr>
              <a:t>Review the dependencies. Here the model needs to be at a certain ”state” to invoke the target code.</a:t>
            </a:r>
          </a:p>
          <a:p>
            <a:pPr marL="228600" indent="-228600">
              <a:buAutoNum type="alphaLcParenR"/>
            </a:pPr>
            <a:r>
              <a:rPr lang="en-US" sz="1200" kern="1200" dirty="0">
                <a:solidFill>
                  <a:schemeClr val="tx1"/>
                </a:solidFill>
                <a:effectLst/>
                <a:latin typeface="+mn-lt"/>
                <a:ea typeface="+mn-ea"/>
                <a:cs typeface="+mn-cs"/>
              </a:rPr>
              <a:t>Look for dependencies on Fortran data modules that are outside the sub-tree containing the source code for this section</a:t>
            </a:r>
          </a:p>
          <a:p>
            <a:pPr marL="228600" indent="-228600">
              <a:buAutoNum type="alphaLcParenR"/>
            </a:pPr>
            <a:r>
              <a:rPr lang="en-US" sz="1200" kern="1200" dirty="0">
                <a:solidFill>
                  <a:schemeClr val="tx1"/>
                </a:solidFill>
                <a:effectLst/>
                <a:latin typeface="+mn-lt"/>
                <a:ea typeface="+mn-ea"/>
                <a:cs typeface="+mn-cs"/>
              </a:rPr>
              <a:t>For each of the data modules determine where the dependencies can be pruned. </a:t>
            </a:r>
          </a:p>
          <a:p>
            <a:r>
              <a:rPr lang="en-US" sz="1200" kern="1200" dirty="0">
                <a:solidFill>
                  <a:schemeClr val="tx1"/>
                </a:solidFill>
                <a:effectLst/>
                <a:latin typeface="+mn-lt"/>
                <a:ea typeface="+mn-ea"/>
                <a:cs typeface="+mn-cs"/>
              </a:rPr>
              <a:t>d) Run the full model and capture the “state” just before the invocation of the target section.</a:t>
            </a:r>
          </a:p>
          <a:p>
            <a:r>
              <a:rPr lang="en-US" sz="1200" kern="1200" dirty="0">
                <a:solidFill>
                  <a:schemeClr val="tx1"/>
                </a:solidFill>
                <a:effectLst/>
                <a:latin typeface="+mn-lt"/>
                <a:ea typeface="+mn-ea"/>
                <a:cs typeface="+mn-cs"/>
              </a:rPr>
              <a:t>e) Create a separate working directory for the test</a:t>
            </a:r>
          </a:p>
          <a:p>
            <a:r>
              <a:rPr lang="en-US" sz="1200" kern="1200" dirty="0">
                <a:solidFill>
                  <a:schemeClr val="tx1"/>
                </a:solidFill>
                <a:effectLst/>
                <a:latin typeface="+mn-lt"/>
                <a:ea typeface="+mn-ea"/>
                <a:cs typeface="+mn-cs"/>
              </a:rPr>
              <a:t>f) In this working area create soft links to the files that have dependencies</a:t>
            </a:r>
          </a:p>
          <a:p>
            <a:r>
              <a:rPr lang="en-US" sz="1200" kern="1200" dirty="0">
                <a:solidFill>
                  <a:schemeClr val="tx1"/>
                </a:solidFill>
                <a:effectLst/>
                <a:latin typeface="+mn-lt"/>
                <a:ea typeface="+mn-ea"/>
                <a:cs typeface="+mn-cs"/>
              </a:rPr>
              <a:t>g) Where the dependence is to be pruned create a copy of the corresponding file in the working area and modify it as needed.</a:t>
            </a:r>
          </a:p>
          <a:p>
            <a:r>
              <a:rPr lang="en-US" sz="1200" kern="1200" dirty="0">
                <a:solidFill>
                  <a:schemeClr val="tx1"/>
                </a:solidFill>
                <a:effectLst/>
                <a:latin typeface="+mn-lt"/>
                <a:ea typeface="+mn-ea"/>
                <a:cs typeface="+mn-cs"/>
              </a:rPr>
              <a:t>e) Create a test driver to load the state and exercise the unit.</a:t>
            </a:r>
          </a:p>
          <a:p>
            <a:r>
              <a:rPr lang="en-US" sz="1200" kern="1200" dirty="0">
                <a:solidFill>
                  <a:schemeClr val="tx1"/>
                </a:solidFill>
                <a:effectLst/>
                <a:latin typeface="+mn-lt"/>
                <a:ea typeface="+mn-ea"/>
                <a:cs typeface="+mn-cs"/>
              </a:rPr>
              <a:t>d) If extra functions from the code were accessed, these were </a:t>
            </a:r>
            <a:r>
              <a:rPr lang="en-US" sz="1200" kern="1200" dirty="0" err="1">
                <a:solidFill>
                  <a:schemeClr val="tx1"/>
                </a:solidFill>
                <a:effectLst/>
                <a:latin typeface="+mn-lt"/>
                <a:ea typeface="+mn-ea"/>
                <a:cs typeface="+mn-cs"/>
              </a:rPr>
              <a:t>sym</a:t>
            </a:r>
            <a:r>
              <a:rPr lang="en-US" sz="1200" kern="1200" dirty="0">
                <a:solidFill>
                  <a:schemeClr val="tx1"/>
                </a:solidFill>
                <a:effectLst/>
                <a:latin typeface="+mn-lt"/>
                <a:ea typeface="+mn-ea"/>
                <a:cs typeface="+mn-cs"/>
              </a:rPr>
              <a:t>-linked into the test directory.  Here, the branch at the right represents some helper functions that can be imported easily.</a:t>
            </a:r>
          </a:p>
          <a:p>
            <a:r>
              <a:rPr lang="en-US" sz="1200" kern="1200" dirty="0">
                <a:solidFill>
                  <a:schemeClr val="tx1"/>
                </a:solidFill>
                <a:effectLst/>
                <a:latin typeface="+mn-lt"/>
                <a:ea typeface="+mn-ea"/>
                <a:cs typeface="+mn-cs"/>
              </a:rPr>
              <a:t>e) That doesn't always work.  The red dot represents a module with lots of dependencies - not needed for this test.  In these cases, the module was modified to remove unnecessary dependencies.</a:t>
            </a:r>
          </a:p>
          <a:p>
            <a:r>
              <a:rPr lang="en-US" sz="1200" kern="1200" dirty="0">
                <a:solidFill>
                  <a:schemeClr val="tx1"/>
                </a:solidFill>
                <a:effectLst/>
                <a:latin typeface="+mn-lt"/>
                <a:ea typeface="+mn-ea"/>
                <a:cs typeface="+mn-cs"/>
              </a:rPr>
              <a:t>f) With all the code dependencies sorted out, the test driver itself becomes an isolated unit.  For this example, the original test took hours to run through the batch queue of a cluster.  The new unit test ran in 20 seconds on a developer's laptop.</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128517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third example comes from the FLASH code, which simulates particles and fields in astrophysics, like exploding stars.  Here, the unit-testing framework was developed as a series of layers that build up from basic to advanced functionality.  For example, the cell grid can be tested by creating "fake" functions to put onto the grid, and verifying their behavior.  This mocked dependency means that the test looks directly at the cell grid implementation.  After checking the cell grid works, we are free to use it as a real dependency in subsequent tests of more complicated objects.</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2943802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another example of verifying the halo exchange on a cell grid.  The test initializes interior cells with a known function, does the halo exchange, and checks whether the guard cell has been properly copied over.  Similarly, a unit test can be written to verify parts of the computations - like computing energy from pressure and temperature.</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531848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another example of verifying the halo exchange on a cell grid.  The test initializes interior cells with a known function, does the halo exchange, and checks whether the guard cell has been properly copied over.  Similarly, a unit test can be written to verify parts of the computations - like computing energy from pressure and temperature.</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2514086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those basic unit tests are done, we can create a unit test at the next level.  Here,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blast wave is simulated using the cell grid and equation of state previously tested.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wave has a known analytical solution, which provides an error estimate for the implementation.  Out-of-tolerance errors at this stage indicate a problem specific to hydrodynamics, since the cells and equation of state are already tested.  In addition, plotting errors vs. space and time helps to train graduate students.</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935325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test can be developed further too.  For example, if one is using AMR in the code, then the steps shown here can become tests for specific AMR functionalities in the code.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Run </a:t>
            </a:r>
            <a:r>
              <a:rPr lang="en-US" sz="1200" kern="1200" dirty="0" err="1">
                <a:solidFill>
                  <a:schemeClr val="tx1"/>
                </a:solidFill>
                <a:effectLst/>
                <a:latin typeface="+mn-lt"/>
                <a:ea typeface="+mn-ea"/>
                <a:cs typeface="+mn-cs"/>
              </a:rPr>
              <a:t>Gcfill</a:t>
            </a:r>
            <a:r>
              <a:rPr lang="en-US" sz="1200" kern="1200" dirty="0">
                <a:solidFill>
                  <a:schemeClr val="tx1"/>
                </a:solidFill>
                <a:effectLst/>
                <a:latin typeface="+mn-lt"/>
                <a:ea typeface="+mn-ea"/>
                <a:cs typeface="+mn-cs"/>
              </a:rPr>
              <a:t> and EOS with AMR and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with UG. If all three pass, run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with no dynamic refinement. The only new AMR feature exercised in this configuration is reconciliation of fluxes at fine-coarse boundaries.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that passed run with dynamic refinement, where that is the only new feature added. The basic takeaway is in each new test only one new feature is exercised so that a failure can pin-point the cause.</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492424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final example shows a graphical way to "map" areas of your code for testing.  The x-axis has physical </a:t>
            </a:r>
            <a:r>
              <a:rPr lang="en-US" sz="1200" kern="1200" dirty="0" err="1">
                <a:solidFill>
                  <a:schemeClr val="tx1"/>
                </a:solidFill>
                <a:effectLst/>
                <a:latin typeface="+mn-lt"/>
                <a:ea typeface="+mn-ea"/>
                <a:cs typeface="+mn-cs"/>
              </a:rPr>
              <a:t>capabiliies</a:t>
            </a:r>
            <a:r>
              <a:rPr lang="en-US" sz="1200" kern="1200" dirty="0">
                <a:solidFill>
                  <a:schemeClr val="tx1"/>
                </a:solidFill>
                <a:effectLst/>
                <a:latin typeface="+mn-lt"/>
                <a:ea typeface="+mn-ea"/>
                <a:cs typeface="+mn-cs"/>
              </a:rPr>
              <a:t>.  The y-axis has infrastructure and generic solvers.  List out all test and mark the corresponding squares in the matrix if the two corresponding features are exercised together in the test. For example here SV stands for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test run with Uniform grid and includes tracer particles. Similarly the </a:t>
            </a:r>
            <a:r>
              <a:rPr lang="en-US" sz="1200" kern="1200" dirty="0" err="1">
                <a:solidFill>
                  <a:schemeClr val="tx1"/>
                </a:solidFill>
                <a:effectLst/>
                <a:latin typeface="+mn-lt"/>
                <a:ea typeface="+mn-ea"/>
                <a:cs typeface="+mn-cs"/>
              </a:rPr>
              <a:t>celluar</a:t>
            </a:r>
            <a:r>
              <a:rPr lang="en-US" sz="1200" kern="1200" dirty="0">
                <a:solidFill>
                  <a:schemeClr val="tx1"/>
                </a:solidFill>
                <a:effectLst/>
                <a:latin typeface="+mn-lt"/>
                <a:ea typeface="+mn-ea"/>
                <a:cs typeface="+mn-cs"/>
              </a:rPr>
              <a:t> test (CL) runs with AMR and also includes nuclear burning and particles in addition to Hydro and EOS.  The idea is to know which of these squares need to be marked to have sufficient amount of interoperability coverage needed by the code.   Not every square needs to be covered, though.  It also helps document areas of your code that are needed for each science scenario.</a:t>
            </a:r>
          </a:p>
          <a:p>
            <a:r>
              <a:rPr lang="en-US" sz="1200" kern="1200" dirty="0">
                <a:solidFill>
                  <a:schemeClr val="tx1"/>
                </a:solidFill>
                <a:effectLst/>
                <a:latin typeface="+mn-lt"/>
                <a:ea typeface="+mn-ea"/>
                <a:cs typeface="+mn-cs"/>
              </a:rPr>
              <a:t>This type of map is complementary to code coverage.  If your program is well-structured, there should be some correspondence between this map and the files that coverage shows as "tested".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Order described here gives guidelines for how to select the tests to maximize the needed coverage while minimizing the cost. It is always desirable to run the fastest and most lightweight tests that can pinpoint the error</a:t>
            </a:r>
            <a:r>
              <a:rPr lang="en-US" sz="1200" kern="120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146058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768695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879965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a:t>
            </a:fld>
            <a:endParaRPr lang="en-US"/>
          </a:p>
        </p:txBody>
      </p:sp>
    </p:spTree>
    <p:extLst>
      <p:ext uri="{BB962C8B-B14F-4D97-AF65-F5344CB8AC3E}">
        <p14:creationId xmlns:p14="http://schemas.microsoft.com/office/powerpoint/2010/main" val="1104300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dirty="0"/>
          </a:p>
        </p:txBody>
      </p:sp>
    </p:spTree>
    <p:extLst>
      <p:ext uri="{BB962C8B-B14F-4D97-AF65-F5344CB8AC3E}">
        <p14:creationId xmlns:p14="http://schemas.microsoft.com/office/powerpoint/2010/main" val="1690897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dirty="0"/>
          </a:p>
        </p:txBody>
      </p:sp>
    </p:spTree>
    <p:extLst>
      <p:ext uri="{BB962C8B-B14F-4D97-AF65-F5344CB8AC3E}">
        <p14:creationId xmlns:p14="http://schemas.microsoft.com/office/powerpoint/2010/main" val="2989110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get to highlight some work from the scientific software development community.  This paragraph in the Dynamic Cluster Approximation ++ package paper explains how software and scientific productivity come as a pair.</a:t>
            </a:r>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29129533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Ginkgo team made a case for strong software design in this paper.  Because it was intended to be adopted by applications, the design needed to follow the kind of modular logic that application developers naturally use.</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2937062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Warp-X's testing setup was explained by its developers here</a:t>
            </a:r>
            <a:r>
              <a:rPr lang="en-US" dirty="0">
                <a:sym typeface="Wingdings" pitchFamily="2" charset="2"/>
              </a:rPr>
              <a:t>.  In 2020, they had adopted nightly and CI builds.</a:t>
            </a:r>
          </a:p>
          <a:p>
            <a:pPr marL="0" lvl="0" indent="0" algn="l" rtl="0">
              <a:spcBef>
                <a:spcPts val="0"/>
              </a:spcBef>
              <a:spcAft>
                <a:spcPts val="0"/>
              </a:spcAft>
              <a:buNone/>
            </a:pPr>
            <a:endParaRPr lang="en-US" dirty="0">
              <a:sym typeface="Wingdings" pitchFamily="2" charset="2"/>
            </a:endParaRPr>
          </a:p>
          <a:p>
            <a:pPr marL="171450" lvl="0" indent="-171450" algn="l" rtl="0">
              <a:spcBef>
                <a:spcPts val="0"/>
              </a:spcBef>
              <a:spcAft>
                <a:spcPts val="0"/>
              </a:spcAft>
              <a:buFontTx/>
              <a:buChar char="-"/>
            </a:pPr>
            <a:r>
              <a:rPr lang="en-US" dirty="0">
                <a:sym typeface="Wingdings" pitchFamily="2" charset="2"/>
              </a:rPr>
              <a:t>Links to docs on use</a:t>
            </a:r>
          </a:p>
          <a:p>
            <a:pPr marL="171450" lvl="0" indent="-171450" algn="l" rtl="0">
              <a:spcBef>
                <a:spcPts val="0"/>
              </a:spcBef>
              <a:spcAft>
                <a:spcPts val="0"/>
              </a:spcAft>
              <a:buFontTx/>
              <a:buChar char="-"/>
            </a:pPr>
            <a:r>
              <a:rPr lang="en-US" dirty="0">
                <a:sym typeface="Wingdings" pitchFamily="2" charset="2"/>
              </a:rPr>
              <a:t>Re-use of examples as tests</a:t>
            </a:r>
          </a:p>
          <a:p>
            <a:pPr marL="171450" lvl="0" indent="-171450" algn="l" rtl="0">
              <a:spcBef>
                <a:spcPts val="0"/>
              </a:spcBef>
              <a:spcAft>
                <a:spcPts val="0"/>
              </a:spcAft>
              <a:buFontTx/>
              <a:buChar char="-"/>
            </a:pPr>
            <a:r>
              <a:rPr lang="en-US" dirty="0">
                <a:sym typeface="Wingdings" pitchFamily="2" charset="2"/>
              </a:rPr>
              <a:t>Pro/cons of nightly vs. CI</a:t>
            </a:r>
            <a:endParaRPr dirty="0"/>
          </a:p>
        </p:txBody>
      </p:sp>
      <p:sp>
        <p:nvSpPr>
          <p:cNvPr id="417" name="Google Shape;417;p1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3995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Ginkgo also published this paper on how it automated performance evaluation.  The CI pipeline, with some particular tool choices is illustrated above.</a:t>
            </a:r>
          </a:p>
          <a:p>
            <a:r>
              <a:rPr lang="en-US" dirty="0"/>
              <a:t>Unique here, the CI and scheduled tests run a script to output their result to a repository, which has a nice attached web viewer.</a:t>
            </a:r>
          </a:p>
          <a:p>
            <a:r>
              <a:rPr lang="en-US" dirty="0"/>
              <a:t>Variables stored as "secret tokens" are used so that the script does not compromise the server.</a:t>
            </a:r>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4069085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Joint Center for Satellite Data Assimilation has large, regular data processing needs.  They also have several different software packages that do this processing – so were able to spend some time designing a re-usable build and test pipeline.  Their result is worth taking a look at if you interested in containerization.</a:t>
            </a:r>
          </a:p>
        </p:txBody>
      </p:sp>
      <p:sp>
        <p:nvSpPr>
          <p:cNvPr id="4" name="Slide Number Placeholder 3"/>
          <p:cNvSpPr>
            <a:spLocks noGrp="1"/>
          </p:cNvSpPr>
          <p:nvPr>
            <p:ph type="sldNum" sz="quarter" idx="5"/>
          </p:nvPr>
        </p:nvSpPr>
        <p:spPr/>
        <p:txBody>
          <a:bodyPr/>
          <a:lstStyle/>
          <a:p>
            <a:fld id="{54E672D7-8E2D-4611-973D-F4591A707C34}" type="slidenum">
              <a:rPr lang="en-US" smtClean="0"/>
              <a:t>39</a:t>
            </a:fld>
            <a:endParaRPr lang="en-US"/>
          </a:p>
        </p:txBody>
      </p:sp>
    </p:spTree>
    <p:extLst>
      <p:ext uri="{BB962C8B-B14F-4D97-AF65-F5344CB8AC3E}">
        <p14:creationId xmlns:p14="http://schemas.microsoft.com/office/powerpoint/2010/main" val="1141086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nice way to use conditions and variables in your CI file to minimize annoyance to people who create forks of your project.</a:t>
            </a:r>
          </a:p>
          <a:p>
            <a:endParaRPr lang="en-US" dirty="0"/>
          </a:p>
          <a:p>
            <a:r>
              <a:rPr lang="en-US" dirty="0"/>
              <a:t>Below are some (unrelated) guidelines on how to run steps of your CI jobs inside containers. This is useful for avoiding compilation of your dependencies.</a:t>
            </a:r>
          </a:p>
          <a:p>
            <a:r>
              <a:rPr lang="en-US" dirty="0"/>
              <a:t>Caveat – sometimes </a:t>
            </a:r>
            <a:r>
              <a:rPr lang="en-US" dirty="0" err="1"/>
              <a:t>upstreams</a:t>
            </a:r>
            <a:r>
              <a:rPr lang="en-US" dirty="0"/>
              <a:t> change, and it's good to re-compile them so you find out.</a:t>
            </a:r>
          </a:p>
        </p:txBody>
      </p:sp>
      <p:sp>
        <p:nvSpPr>
          <p:cNvPr id="4" name="Slide Number Placeholder 3"/>
          <p:cNvSpPr>
            <a:spLocks noGrp="1"/>
          </p:cNvSpPr>
          <p:nvPr>
            <p:ph type="sldNum" sz="quarter" idx="5"/>
          </p:nvPr>
        </p:nvSpPr>
        <p:spPr/>
        <p:txBody>
          <a:bodyPr/>
          <a:lstStyle/>
          <a:p>
            <a:fld id="{54E672D7-8E2D-4611-973D-F4591A707C34}" type="slidenum">
              <a:rPr lang="en-US" smtClean="0"/>
              <a:t>40</a:t>
            </a:fld>
            <a:endParaRPr lang="en-US"/>
          </a:p>
        </p:txBody>
      </p:sp>
    </p:spTree>
    <p:extLst>
      <p:ext uri="{BB962C8B-B14F-4D97-AF65-F5344CB8AC3E}">
        <p14:creationId xmlns:p14="http://schemas.microsoft.com/office/powerpoint/2010/main" val="92776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WarpX</a:t>
            </a:r>
            <a:r>
              <a:rPr lang="en-US" dirty="0"/>
              <a:t> uses </a:t>
            </a:r>
            <a:r>
              <a:rPr lang="en-US" dirty="0" err="1"/>
              <a:t>ccache</a:t>
            </a:r>
            <a:r>
              <a:rPr lang="en-US" dirty="0"/>
              <a:t> to speed up its builds.  What I found interesting in the code, though, was how the developers published a utility function with </a:t>
            </a:r>
            <a:r>
              <a:rPr lang="en-US" dirty="0" err="1"/>
              <a:t>git.io</a:t>
            </a:r>
            <a:r>
              <a:rPr lang="en-US" dirty="0"/>
              <a:t>.  This one does a git clone followed by a </a:t>
            </a:r>
            <a:r>
              <a:rPr lang="en-US" dirty="0" err="1"/>
              <a:t>cmake</a:t>
            </a:r>
            <a:r>
              <a:rPr lang="en-US" dirty="0"/>
              <a:t> build – reducing code spaghetti.</a:t>
            </a:r>
          </a:p>
          <a:p>
            <a:endParaRPr lang="en-US" dirty="0"/>
          </a:p>
          <a:p>
            <a:r>
              <a:rPr lang="en-US" dirty="0"/>
              <a:t>The next hint shows the key ideas to make </a:t>
            </a:r>
            <a:r>
              <a:rPr lang="en-US" dirty="0" err="1"/>
              <a:t>ccache</a:t>
            </a:r>
            <a:r>
              <a:rPr lang="en-US" dirty="0"/>
              <a:t> work.  First, install and configure your environment for </a:t>
            </a:r>
            <a:r>
              <a:rPr lang="en-US" dirty="0" err="1"/>
              <a:t>ccache</a:t>
            </a:r>
            <a:r>
              <a:rPr lang="en-US" dirty="0"/>
              <a:t> to work.  Next, tell </a:t>
            </a:r>
            <a:r>
              <a:rPr lang="en-US" dirty="0" err="1"/>
              <a:t>cmake</a:t>
            </a:r>
            <a:r>
              <a:rPr lang="en-US" dirty="0"/>
              <a:t> to use </a:t>
            </a:r>
            <a:r>
              <a:rPr lang="en-US" dirty="0" err="1"/>
              <a:t>ccache</a:t>
            </a:r>
            <a:r>
              <a:rPr lang="en-US" dirty="0"/>
              <a:t> as the "compiler launcher".  Finally, tell </a:t>
            </a:r>
            <a:r>
              <a:rPr lang="en-US" dirty="0" err="1"/>
              <a:t>github</a:t>
            </a:r>
            <a:r>
              <a:rPr lang="en-US" dirty="0"/>
              <a:t> to cache the contents of the ".</a:t>
            </a:r>
            <a:r>
              <a:rPr lang="en-US" dirty="0" err="1"/>
              <a:t>ccache</a:t>
            </a:r>
            <a:r>
              <a:rPr lang="en-US" dirty="0"/>
              <a:t>".</a:t>
            </a:r>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1469264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9629086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 hint shows steps to build and deploy sphinx documentation to a </a:t>
            </a:r>
            <a:r>
              <a:rPr lang="en-US" dirty="0" err="1"/>
              <a:t>github</a:t>
            </a:r>
            <a:r>
              <a:rPr lang="en-US" dirty="0"/>
              <a:t> page.  Usually, this action is run when there is a push to the main branch, or manually.</a:t>
            </a:r>
          </a:p>
        </p:txBody>
      </p:sp>
      <p:sp>
        <p:nvSpPr>
          <p:cNvPr id="4" name="Slide Number Placeholder 3"/>
          <p:cNvSpPr>
            <a:spLocks noGrp="1"/>
          </p:cNvSpPr>
          <p:nvPr>
            <p:ph type="sldNum" sz="quarter" idx="5"/>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11234275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conclude with some thoughts collected from the ZFP, </a:t>
            </a:r>
            <a:r>
              <a:rPr lang="en-US" dirty="0" err="1"/>
              <a:t>ExaSMR</a:t>
            </a:r>
            <a:r>
              <a:rPr lang="en-US" dirty="0"/>
              <a:t>, and Visit teams on their CI pipelines.</a:t>
            </a:r>
          </a:p>
        </p:txBody>
      </p:sp>
      <p:sp>
        <p:nvSpPr>
          <p:cNvPr id="4" name="Slide Number Placeholder 3"/>
          <p:cNvSpPr>
            <a:spLocks noGrp="1"/>
          </p:cNvSpPr>
          <p:nvPr>
            <p:ph type="sldNum" sz="quarter" idx="5"/>
          </p:nvPr>
        </p:nvSpPr>
        <p:spPr/>
        <p:txBody>
          <a:bodyPr/>
          <a:lstStyle/>
          <a:p>
            <a:fld id="{54E672D7-8E2D-4611-973D-F4591A707C34}" type="slidenum">
              <a:rPr lang="en-US" smtClean="0"/>
              <a:t>44</a:t>
            </a:fld>
            <a:endParaRPr lang="en-US"/>
          </a:p>
        </p:txBody>
      </p:sp>
    </p:spTree>
    <p:extLst>
      <p:ext uri="{BB962C8B-B14F-4D97-AF65-F5344CB8AC3E}">
        <p14:creationId xmlns:p14="http://schemas.microsoft.com/office/powerpoint/2010/main" val="3769946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might be tempted to get overly creative with test cases, or turn every possible scenario into a test.  This can be counterproductive.  Time spent on creating, maintaining, and interpreting tests takes team resources.  Ideally, tests are closely aligned with the science objectives for single domain codes.  In this case, the tests themselves provide baselines, and are motivating to create and maintain.  If testing goes too far away from that, it can distract the project away from achieving its next great features. Or, for  multi-domain general purpose code the collection of tests should maximize coverage while minimizing the cost of developing and running the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 the other hand, if there is not enough testing, then defects in the code can slip through.</a:t>
            </a:r>
          </a:p>
        </p:txBody>
      </p:sp>
      <p:sp>
        <p:nvSpPr>
          <p:cNvPr id="4" name="Slide Number Placeholder 3"/>
          <p:cNvSpPr>
            <a:spLocks noGrp="1"/>
          </p:cNvSpPr>
          <p:nvPr>
            <p:ph type="sldNum" sz="quarter" idx="10"/>
          </p:nvPr>
        </p:nvSpPr>
        <p:spPr/>
        <p:txBody>
          <a:bodyPr/>
          <a:lstStyle/>
          <a:p>
            <a:fld id="{A546EF7F-2180-5947-8246-D3E867E2B048}" type="slidenum">
              <a:rPr lang="en-US" smtClean="0"/>
              <a:t>5</a:t>
            </a:fld>
            <a:endParaRPr lang="en-US"/>
          </a:p>
        </p:txBody>
      </p:sp>
    </p:spTree>
    <p:extLst>
      <p:ext uri="{BB962C8B-B14F-4D97-AF65-F5344CB8AC3E}">
        <p14:creationId xmlns:p14="http://schemas.microsoft.com/office/powerpoint/2010/main" val="2187558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users might assume the overlap region between processors is communicated correctly during a halo exchange.  If there's no test that tries this out with varying halo size, there's no way to know when that assumption breaks down.</a:t>
            </a:r>
          </a:p>
        </p:txBody>
      </p:sp>
      <p:sp>
        <p:nvSpPr>
          <p:cNvPr id="4" name="Slide Number Placeholder 3"/>
          <p:cNvSpPr>
            <a:spLocks noGrp="1"/>
          </p:cNvSpPr>
          <p:nvPr>
            <p:ph type="sldNum" sz="quarter" idx="10"/>
          </p:nvPr>
        </p:nvSpPr>
        <p:spPr/>
        <p:txBody>
          <a:bodyPr/>
          <a:lstStyle/>
          <a:p>
            <a:fld id="{A546EF7F-2180-5947-8246-D3E867E2B048}" type="slidenum">
              <a:rPr lang="en-US" smtClean="0"/>
              <a:t>6</a:t>
            </a:fld>
            <a:endParaRPr lang="en-US"/>
          </a:p>
        </p:txBody>
      </p:sp>
    </p:spTree>
    <p:extLst>
      <p:ext uri="{BB962C8B-B14F-4D97-AF65-F5344CB8AC3E}">
        <p14:creationId xmlns:p14="http://schemas.microsoft.com/office/powerpoint/2010/main" val="64593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line of thought leads to the idea of a team meeting focused specifically on creating a "testing plan".  The goal of such a meeting is to clearly map out the expected use of the code.  What parts of the code are critical to long-term stability?  Who on your team should be responsible for ensuring each piece works?  Are there additional difficulties coming from interacting modules?  How can these be reasonably addressed with example use cases?</a:t>
            </a:r>
          </a:p>
        </p:txBody>
      </p:sp>
      <p:sp>
        <p:nvSpPr>
          <p:cNvPr id="4" name="Slide Number Placeholder 3"/>
          <p:cNvSpPr>
            <a:spLocks noGrp="1"/>
          </p:cNvSpPr>
          <p:nvPr>
            <p:ph type="sldNum" sz="quarter" idx="10"/>
          </p:nvPr>
        </p:nvSpPr>
        <p:spPr/>
        <p:txBody>
          <a:bodyPr/>
          <a:lstStyle/>
          <a:p>
            <a:fld id="{A546EF7F-2180-5947-8246-D3E867E2B048}" type="slidenum">
              <a:rPr lang="en-US" smtClean="0"/>
              <a:t>7</a:t>
            </a:fld>
            <a:endParaRPr lang="en-US"/>
          </a:p>
        </p:txBody>
      </p:sp>
    </p:spTree>
    <p:extLst>
      <p:ext uri="{BB962C8B-B14F-4D97-AF65-F5344CB8AC3E}">
        <p14:creationId xmlns:p14="http://schemas.microsoft.com/office/powerpoint/2010/main" val="2447846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OK - now everyone is onboard with your testing plan, and your code is in a good place.  What happens next?  You can double-check your work using a code coverage tool.  You can create a policy on what to do with failed tests and issues marked as "bugs."  It helps to assign responsibility for the test suite - both so that things happen, and also so that you can recognize the hard work put in by that team member.  You should consider your test suite during </a:t>
            </a:r>
            <a:r>
              <a:rPr lang="en-US" sz="1200" kern="1200" dirty="0" err="1">
                <a:solidFill>
                  <a:schemeClr val="tx1"/>
                </a:solidFill>
                <a:effectLst/>
                <a:latin typeface="+mn-lt"/>
                <a:ea typeface="+mn-ea"/>
                <a:cs typeface="+mn-cs"/>
              </a:rPr>
              <a:t>refactorings</a:t>
            </a:r>
            <a:r>
              <a:rPr lang="en-US" sz="1200" kern="1200" dirty="0">
                <a:solidFill>
                  <a:schemeClr val="tx1"/>
                </a:solidFill>
                <a:effectLst/>
                <a:latin typeface="+mn-lt"/>
                <a:ea typeface="+mn-ea"/>
                <a:cs typeface="+mn-cs"/>
              </a:rPr>
              <a:t>, and use it for the code release process.  Cost-effectiveness comes in here because, if you already have defined functionalities and tests, then it's much less likely that your team will get side-tracked by maintaining fixes and patches for past releases.  That is a rabbit-hole nobody wants to go down.</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4213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I resolve issues?  New team members are essentially performing a "cold start", and are likely to be the first to encounter a lot of issues.</a:t>
            </a:r>
          </a:p>
          <a:p>
            <a:endParaRPr lang="en-US" dirty="0"/>
          </a:p>
          <a:p>
            <a:r>
              <a:rPr lang="en-US" dirty="0"/>
              <a:t>In my experience, the issues they file are among the most valuable because they reveal weak points in delivering quality software.  With that in mind, I want to encourage everyone to think about adopting a new code or dependency as a testing process.  Assume missing and non-working documentation is a bug, and report it.</a:t>
            </a:r>
          </a:p>
          <a:p>
            <a:endParaRPr lang="en-US" dirty="0"/>
          </a:p>
          <a:p>
            <a:r>
              <a:rPr lang="en-US" dirty="0"/>
              <a:t>However, be mindful that your HPC centers, collaborators, and system administrators share your perspective as code users.  They will also be tracking issues installing and running popular software packages, so it's good to partner with them and diagnose issues jointly.</a:t>
            </a:r>
          </a:p>
          <a:p>
            <a:endParaRPr lang="en-US" dirty="0"/>
          </a:p>
          <a:p>
            <a:r>
              <a:rPr lang="en-US" dirty="0"/>
              <a:t>If you have been able to get something working that wasn't trivial, this is also a great opportunity for building a ladder to others in the same situation.  Contribute your findings back to the developers if possible.  Many codes document how to correctly install their dependencies as well.</a:t>
            </a:r>
          </a:p>
          <a:p>
            <a:endParaRPr lang="en-US" dirty="0"/>
          </a:p>
          <a:p>
            <a:r>
              <a:rPr lang="en-US" dirty="0"/>
              <a:t>Finally, most projects have an established process for filing issues.  You'll usually see these as issue templates.  They will basically ask you for enough information so the developers can reproduce your problem (or go through reproducing it as a thought experiment).</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1229419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development has become a collaborative process.  Issues drive this process forward.  Responsibility is a shared concept that goes between code owners, project groups, HPC facility managers, and users.</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12860432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33"/>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5998"/>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3"/>
          <p:cNvSpPr txBox="1">
            <a:spLocks noGrp="1"/>
          </p:cNvSpPr>
          <p:nvPr>
            <p:ph type="subTitle" idx="1"/>
          </p:nvPr>
        </p:nvSpPr>
        <p:spPr>
          <a:xfrm>
            <a:off x="1523603" y="3602038"/>
            <a:ext cx="9141619"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399"/>
            </a:lvl1pPr>
            <a:lvl2pPr lvl="1" algn="ctr">
              <a:lnSpc>
                <a:spcPct val="90000"/>
              </a:lnSpc>
              <a:spcBef>
                <a:spcPts val="500"/>
              </a:spcBef>
              <a:spcAft>
                <a:spcPts val="0"/>
              </a:spcAft>
              <a:buClr>
                <a:schemeClr val="dk1"/>
              </a:buClr>
              <a:buSzPts val="2000"/>
              <a:buNone/>
              <a:defRPr sz="1999"/>
            </a:lvl2pPr>
            <a:lvl3pPr lvl="2" algn="ctr">
              <a:lnSpc>
                <a:spcPct val="90000"/>
              </a:lnSpc>
              <a:spcBef>
                <a:spcPts val="500"/>
              </a:spcBef>
              <a:spcAft>
                <a:spcPts val="0"/>
              </a:spcAft>
              <a:buClr>
                <a:schemeClr val="dk1"/>
              </a:buClr>
              <a:buSzPts val="1800"/>
              <a:buNone/>
              <a:defRPr sz="1799"/>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33"/>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3"/>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3"/>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spcAft>
                <a:spcPts val="0"/>
              </a:spcAft>
            </a:pPr>
            <a:fld id="{00000000-1234-1234-1234-123412341234}" type="slidenum">
              <a:rPr lang="en-US" smtClean="0"/>
              <a:pPr>
                <a:spcAft>
                  <a:spcPts val="0"/>
                </a:spcAft>
              </a:pPr>
              <a:t>‹#›</a:t>
            </a:fld>
            <a:endParaRPr lang="en-US"/>
          </a:p>
        </p:txBody>
      </p:sp>
    </p:spTree>
    <p:extLst>
      <p:ext uri="{BB962C8B-B14F-4D97-AF65-F5344CB8AC3E}">
        <p14:creationId xmlns:p14="http://schemas.microsoft.com/office/powerpoint/2010/main" val="111162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hyperlink" Target="https://doi.org/10.6084/m9.figshare.21989507" TargetMode="External"/><Relationship Id="rId4" Type="http://schemas.openxmlformats.org/officeDocument/2006/relationships/hyperlink" Target="http://creativecommons.org/licenses/by-sa/4.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hyperlink" Target="https://docs.github.com/en/actions/learn-github-actions/security-hardening-for-github-actions#understanding-the-risk-of-script-injections"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doi.org/10.1016/j.cpc.2019.01.006"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s://doi.org/10.1145/3480935"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ccse.lbl.gov/pub/RegressionTesting/WarpX/"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hyperlink" Target="https://warpx.readthedocs.io/" TargetMode="External"/><Relationship Id="rId4" Type="http://schemas.openxmlformats.org/officeDocument/2006/relationships/image" Target="../media/image28.jpeg"/></Relationships>
</file>

<file path=ppt/slides/_rels/slide38.xml.rels><?xml version="1.0" encoding="UTF-8" standalone="yes"?>
<Relationships xmlns="http://schemas.openxmlformats.org/package/2006/relationships"><Relationship Id="rId3" Type="http://schemas.openxmlformats.org/officeDocument/2006/relationships/hyperlink" Target="https://icl.utk.edu/~hanzt/tmp/PerformanceDatabase.pdf"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jointcenterforsatellitedataassimilation-jedi-docs.readthedocs-hosted.com/" TargetMode="External"/><Relationship Id="rId7"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hyperlink" Target="https://jointcenterforsatellitedataassimilation-jedi-docs.readthedocs-hosted.com/en/1.3.0/using/jedi_environment/vagrant.html" TargetMode="External"/><Relationship Id="rId5" Type="http://schemas.openxmlformats.org/officeDocument/2006/relationships/hyperlink" Target="https://jointcenterforsatellitedataassimilation-jedi-docs.readthedocs-hosted.com/en/1.3.0/using/jedi_environment/charliecloud.html" TargetMode="External"/><Relationship Id="rId4" Type="http://schemas.openxmlformats.org/officeDocument/2006/relationships/hyperlink" Target="https://jointcenterforsatellitedataassimilation-jedi-docs.readthedocs-hosted.com/en/1.3.0/using/jedi_environment/singularity.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ideas-productivity.org/resources/howto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docs.docker.com/build/ci/"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hyperlink" Target="https://docs.github.com/en/actions/using-jobs/running-jobs-in-a-container" TargetMode="External"/><Relationship Id="rId5" Type="http://schemas.openxmlformats.org/officeDocument/2006/relationships/hyperlink" Target="https://supercontainers.github.io/sc20-tutorial/07.spack/index.html" TargetMode="External"/><Relationship Id="rId4" Type="http://schemas.openxmlformats.org/officeDocument/2006/relationships/hyperlink" Target="https://spack.readthedocs.io/en/latest/containers.html"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cristianadam.eu/20200113/speeding-up-c-plus-plus-github-actions-using-ccache/"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docs.gitlab.com/ee/user/project/pages/"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docs.gitlab.com/ee/user/project/pages/" TargetMode="External"/><Relationship Id="rId2" Type="http://schemas.openxmlformats.org/officeDocument/2006/relationships/hyperlink" Target="https://code.ornl.gov/8nt/namd-caar-reproducer" TargetMode="Externa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Testing Strategies</a:t>
            </a:r>
          </a:p>
        </p:txBody>
      </p:sp>
      <p:sp>
        <p:nvSpPr>
          <p:cNvPr id="9" name="Google Shape;51;g60257ae959_0_0">
            <a:extLst>
              <a:ext uri="{FF2B5EF4-FFF2-40B4-BE49-F238E27FC236}">
                <a16:creationId xmlns:a16="http://schemas.microsoft.com/office/drawing/2014/main" id="{4DA5FBE5-DA1D-884D-929F-4C0D3BCD82E9}"/>
              </a:ext>
            </a:extLst>
          </p:cNvPr>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David M. Rogers</a:t>
            </a:r>
            <a:r>
              <a:rPr lang="en-US" dirty="0">
                <a:solidFill>
                  <a:srgbClr val="000000"/>
                </a:solidFill>
              </a:rPr>
              <a:t> </a:t>
            </a:r>
            <a:r>
              <a:rPr lang="en-US" sz="2000" dirty="0">
                <a:solidFill>
                  <a:srgbClr val="000000"/>
                </a:solidFill>
              </a:rPr>
              <a:t>(he/him)</a:t>
            </a:r>
            <a:br>
              <a:rPr lang="en-US" sz="2000" dirty="0">
                <a:solidFill>
                  <a:srgbClr val="000000"/>
                </a:solidFill>
              </a:rPr>
            </a:br>
            <a:r>
              <a:rPr lang="en-US" sz="2000" dirty="0">
                <a:solidFill>
                  <a:srgbClr val="000000"/>
                </a:solidFill>
              </a:rPr>
              <a:t>Oak Ridge National Laboratory</a:t>
            </a:r>
            <a:endParaRPr lang="en-US" sz="1800" dirty="0">
              <a:solidFill>
                <a:srgbClr val="000000"/>
              </a:solidFill>
            </a:endParaRPr>
          </a:p>
          <a:p>
            <a:pPr>
              <a:spcBef>
                <a:spcPts val="2000"/>
              </a:spcBef>
            </a:pPr>
            <a:r>
              <a:rPr lang="en-US" sz="2000" b="0" i="0" dirty="0">
                <a:solidFill>
                  <a:srgbClr val="111111"/>
                </a:solidFill>
                <a:effectLst/>
                <a:latin typeface="+mj-lt"/>
              </a:rPr>
              <a:t>Software Practices for Better Science: Testing, Reproducibility, and Documentation tutorial @ Exascale Computing Project Tutorial Days</a:t>
            </a:r>
            <a:endParaRPr lang="en-US" sz="2000" dirty="0">
              <a:latin typeface="+mj-lt"/>
            </a:endParaRPr>
          </a:p>
          <a:p>
            <a:pPr>
              <a:lnSpc>
                <a:spcPct val="100000"/>
              </a:lnSpc>
              <a:spcBef>
                <a:spcPts val="2800"/>
              </a:spcBef>
              <a:buSzPts val="2000"/>
            </a:pPr>
            <a:r>
              <a:rPr lang="en-US" sz="2000" dirty="0"/>
              <a:t>Contributors: David E. </a:t>
            </a:r>
            <a:r>
              <a:rPr lang="en-US" sz="2000" dirty="0" err="1"/>
              <a:t>Bernholdt</a:t>
            </a:r>
            <a:r>
              <a:rPr lang="en-US" sz="2000" dirty="0"/>
              <a:t> (ORNL), </a:t>
            </a:r>
            <a:r>
              <a:rPr lang="en-US" sz="2000" dirty="0" err="1"/>
              <a:t>Anshu</a:t>
            </a:r>
            <a:r>
              <a:rPr lang="en-US" sz="2000" dirty="0"/>
              <a:t> Dubey (ANL), Rinku Gupta (ANL), Mark C. Miller (LLNL), David M. Rogers (ORNL)</a:t>
            </a:r>
          </a:p>
          <a:p>
            <a:pPr marL="0" indent="0">
              <a:lnSpc>
                <a:spcPct val="100000"/>
              </a:lnSpc>
              <a:spcBef>
                <a:spcPts val="0"/>
              </a:spcBef>
              <a:buSzPts val="2000"/>
            </a:pPr>
            <a:endParaRPr lang="en-US" sz="1400" dirty="0"/>
          </a:p>
        </p:txBody>
      </p:sp>
    </p:spTree>
    <p:extLst>
      <p:ext uri="{BB962C8B-B14F-4D97-AF65-F5344CB8AC3E}">
        <p14:creationId xmlns:p14="http://schemas.microsoft.com/office/powerpoint/2010/main" val="1961116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4S / Facility Software Support Model">
            <a:extLst>
              <a:ext uri="{FF2B5EF4-FFF2-40B4-BE49-F238E27FC236}">
                <a16:creationId xmlns:a16="http://schemas.microsoft.com/office/drawing/2014/main" id="{C20E4CBE-AC1D-32C7-80F6-3D01C2AEE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3" y="356759"/>
            <a:ext cx="11682601" cy="6501241"/>
          </a:xfrm>
          <a:prstGeom prst="rect">
            <a:avLst/>
          </a:prstGeom>
        </p:spPr>
      </p:pic>
    </p:spTree>
    <p:extLst>
      <p:ext uri="{BB962C8B-B14F-4D97-AF65-F5344CB8AC3E}">
        <p14:creationId xmlns:p14="http://schemas.microsoft.com/office/powerpoint/2010/main" val="1123035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Test Development For a New Code</a:t>
            </a:r>
          </a:p>
        </p:txBody>
      </p:sp>
      <p:sp>
        <p:nvSpPr>
          <p:cNvPr id="3" name="Content Placeholder 2"/>
          <p:cNvSpPr>
            <a:spLocks noGrp="1"/>
          </p:cNvSpPr>
          <p:nvPr>
            <p:ph sz="quarter" idx="1"/>
          </p:nvPr>
        </p:nvSpPr>
        <p:spPr>
          <a:xfrm>
            <a:off x="711822" y="1325880"/>
            <a:ext cx="9677883" cy="4375729"/>
          </a:xfrm>
        </p:spPr>
        <p:txBody>
          <a:bodyPr>
            <a:normAutofit fontScale="77500" lnSpcReduction="20000"/>
          </a:bodyPr>
          <a:lstStyle/>
          <a:p>
            <a:pPr>
              <a:lnSpc>
                <a:spcPct val="120000"/>
              </a:lnSpc>
            </a:pPr>
            <a:r>
              <a:rPr lang="en-US" sz="3600" dirty="0"/>
              <a:t>Development of tests and diagnostics goes hand-in-hand with code development</a:t>
            </a:r>
          </a:p>
          <a:p>
            <a:pPr lvl="1">
              <a:lnSpc>
                <a:spcPct val="120000"/>
              </a:lnSpc>
            </a:pPr>
            <a:endParaRPr lang="en-US" sz="3200" dirty="0"/>
          </a:p>
          <a:p>
            <a:pPr lvl="1">
              <a:lnSpc>
                <a:spcPct val="120000"/>
              </a:lnSpc>
            </a:pPr>
            <a:r>
              <a:rPr lang="en-US" sz="3200" dirty="0"/>
              <a:t> Compare against simpler analytical or semi-analytical solutions</a:t>
            </a:r>
          </a:p>
          <a:p>
            <a:pPr lvl="1">
              <a:lnSpc>
                <a:spcPct val="120000"/>
              </a:lnSpc>
            </a:pPr>
            <a:r>
              <a:rPr lang="en-US" sz="3200" dirty="0"/>
              <a:t> Build granularity into testing</a:t>
            </a:r>
          </a:p>
          <a:p>
            <a:pPr lvl="1">
              <a:lnSpc>
                <a:spcPct val="120000"/>
              </a:lnSpc>
            </a:pPr>
            <a:r>
              <a:rPr lang="en-US" sz="3200" dirty="0"/>
              <a:t> Use scaffolding ideas to build confidence </a:t>
            </a:r>
          </a:p>
          <a:p>
            <a:pPr lvl="1">
              <a:lnSpc>
                <a:spcPct val="120000"/>
              </a:lnSpc>
            </a:pPr>
            <a:r>
              <a:rPr lang="en-US" sz="3200" dirty="0"/>
              <a:t> Always inject errors to verify that the test is w</a:t>
            </a:r>
            <a:r>
              <a:rPr lang="en-US" sz="2800" dirty="0"/>
              <a:t>orking</a:t>
            </a:r>
          </a:p>
          <a:p>
            <a:pPr lvl="1">
              <a:lnSpc>
                <a:spcPct val="120000"/>
              </a:lnSpc>
            </a:pPr>
            <a:r>
              <a:rPr lang="en-US" sz="3200" dirty="0"/>
              <a:t> Non-trivial to devise good tests, but extremely important</a:t>
            </a:r>
          </a:p>
        </p:txBody>
      </p:sp>
    </p:spTree>
    <p:extLst>
      <p:ext uri="{BB962C8B-B14F-4D97-AF65-F5344CB8AC3E}">
        <p14:creationId xmlns:p14="http://schemas.microsoft.com/office/powerpoint/2010/main" val="3893068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430960"/>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344790"/>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356147"/>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1887590"/>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430390"/>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956256"/>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465189"/>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1830280"/>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922389"/>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306847"/>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2797913"/>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2581856"/>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290316"/>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4561249"/>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404919"/>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3826933"/>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518160" y="5638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Example 2:</a:t>
            </a:r>
          </a:p>
          <a:p>
            <a:r>
              <a:rPr lang="en-US" dirty="0"/>
              <a:t>Test Development For a Legacy Code</a:t>
            </a:r>
          </a:p>
        </p:txBody>
      </p:sp>
    </p:spTree>
    <p:custDataLst>
      <p:tags r:id="rId1"/>
    </p:custDataLst>
    <p:extLst>
      <p:ext uri="{BB962C8B-B14F-4D97-AF65-F5344CB8AC3E}">
        <p14:creationId xmlns:p14="http://schemas.microsoft.com/office/powerpoint/2010/main" val="143366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BC0F-AE8E-364D-829C-80FE6B2421CB}"/>
              </a:ext>
            </a:extLst>
          </p:cNvPr>
          <p:cNvSpPr>
            <a:spLocks noGrp="1"/>
          </p:cNvSpPr>
          <p:nvPr>
            <p:ph type="title"/>
          </p:nvPr>
        </p:nvSpPr>
        <p:spPr/>
        <p:txBody>
          <a:bodyPr/>
          <a:lstStyle/>
          <a:p>
            <a:r>
              <a:rPr lang="en-US" dirty="0"/>
              <a:t>Example 3: Structuring Tests to pinpoint bugs</a:t>
            </a:r>
            <a:br>
              <a:rPr lang="en-US" dirty="0"/>
            </a:br>
            <a:endParaRPr lang="en-US" dirty="0"/>
          </a:p>
        </p:txBody>
      </p:sp>
      <p:sp>
        <p:nvSpPr>
          <p:cNvPr id="3" name="Content Placeholder 2">
            <a:extLst>
              <a:ext uri="{FF2B5EF4-FFF2-40B4-BE49-F238E27FC236}">
                <a16:creationId xmlns:a16="http://schemas.microsoft.com/office/drawing/2014/main" id="{35C292C8-7C70-414C-96AC-F2D88843B964}"/>
              </a:ext>
            </a:extLst>
          </p:cNvPr>
          <p:cNvSpPr>
            <a:spLocks noGrp="1"/>
          </p:cNvSpPr>
          <p:nvPr>
            <p:ph idx="1"/>
          </p:nvPr>
        </p:nvSpPr>
        <p:spPr>
          <a:xfrm>
            <a:off x="365760" y="1615440"/>
            <a:ext cx="5134495" cy="4272742"/>
          </a:xfrm>
        </p:spPr>
        <p:txBody>
          <a:bodyPr/>
          <a:lstStyle/>
          <a:p>
            <a:r>
              <a:rPr lang="en-US" dirty="0"/>
              <a:t>Bottom-up picture </a:t>
            </a:r>
          </a:p>
          <a:p>
            <a:pPr lvl="1"/>
            <a:r>
              <a:rPr lang="en-US" dirty="0"/>
              <a:t>Components can be exercised against known simpler applications</a:t>
            </a:r>
          </a:p>
          <a:p>
            <a:pPr lvl="1"/>
            <a:r>
              <a:rPr lang="en-US" dirty="0"/>
              <a:t>Same applies to combination of components</a:t>
            </a:r>
          </a:p>
          <a:p>
            <a:r>
              <a:rPr lang="en-US" dirty="0"/>
              <a:t>Build a scaffolding of verification tests to gain confidence</a:t>
            </a:r>
          </a:p>
          <a:p>
            <a:pPr marL="346075" lvl="1" indent="0">
              <a:buNone/>
            </a:pPr>
            <a:endParaRPr lang="en-US" dirty="0"/>
          </a:p>
        </p:txBody>
      </p:sp>
      <p:grpSp>
        <p:nvGrpSpPr>
          <p:cNvPr id="4" name="Group 3">
            <a:extLst>
              <a:ext uri="{FF2B5EF4-FFF2-40B4-BE49-F238E27FC236}">
                <a16:creationId xmlns:a16="http://schemas.microsoft.com/office/drawing/2014/main" id="{CED43FD5-A8C1-F54E-B2C6-9E9A7A00C8BB}"/>
              </a:ext>
            </a:extLst>
          </p:cNvPr>
          <p:cNvGrpSpPr/>
          <p:nvPr/>
        </p:nvGrpSpPr>
        <p:grpSpPr>
          <a:xfrm>
            <a:off x="5500255" y="673260"/>
            <a:ext cx="6591349" cy="4860015"/>
            <a:chOff x="3304135" y="1211668"/>
            <a:chExt cx="6591349" cy="4860015"/>
          </a:xfrm>
        </p:grpSpPr>
        <p:sp>
          <p:nvSpPr>
            <p:cNvPr id="5" name="Donut 4">
              <a:extLst>
                <a:ext uri="{FF2B5EF4-FFF2-40B4-BE49-F238E27FC236}">
                  <a16:creationId xmlns:a16="http://schemas.microsoft.com/office/drawing/2014/main" id="{8DE58AA3-6E1E-BE42-9F89-BDAE22ABC129}"/>
                </a:ext>
              </a:extLst>
            </p:cNvPr>
            <p:cNvSpPr/>
            <p:nvPr/>
          </p:nvSpPr>
          <p:spPr>
            <a:xfrm>
              <a:off x="3540904" y="4312862"/>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Unit test</a:t>
              </a:r>
            </a:p>
          </p:txBody>
        </p:sp>
        <p:sp>
          <p:nvSpPr>
            <p:cNvPr id="6" name="Block Arc 5">
              <a:extLst>
                <a:ext uri="{FF2B5EF4-FFF2-40B4-BE49-F238E27FC236}">
                  <a16:creationId xmlns:a16="http://schemas.microsoft.com/office/drawing/2014/main" id="{FA657B8F-95C7-D44F-AC13-32ACCE427E9D}"/>
                </a:ext>
              </a:extLst>
            </p:cNvPr>
            <p:cNvSpPr/>
            <p:nvPr/>
          </p:nvSpPr>
          <p:spPr>
            <a:xfrm>
              <a:off x="3304135" y="2286536"/>
              <a:ext cx="2309000" cy="2026325"/>
            </a:xfrm>
            <a:prstGeom prst="blockArc">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Block Arc 6">
              <a:extLst>
                <a:ext uri="{FF2B5EF4-FFF2-40B4-BE49-F238E27FC236}">
                  <a16:creationId xmlns:a16="http://schemas.microsoft.com/office/drawing/2014/main" id="{8C26E3A5-01DF-554A-9CE0-F83C73B0A51A}"/>
                </a:ext>
              </a:extLst>
            </p:cNvPr>
            <p:cNvSpPr/>
            <p:nvPr/>
          </p:nvSpPr>
          <p:spPr>
            <a:xfrm flipV="1">
              <a:off x="3304135" y="2285405"/>
              <a:ext cx="2309000" cy="2027456"/>
            </a:xfrm>
            <a:prstGeom prst="blockArc">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9BBB59"/>
                  </a:solidFill>
                </a:ln>
                <a:solidFill>
                  <a:schemeClr val="accent3">
                    <a:lumMod val="75000"/>
                  </a:schemeClr>
                </a:solidFill>
              </a:endParaRPr>
            </a:p>
          </p:txBody>
        </p:sp>
        <p:sp>
          <p:nvSpPr>
            <p:cNvPr id="8" name="TextBox 7">
              <a:extLst>
                <a:ext uri="{FF2B5EF4-FFF2-40B4-BE49-F238E27FC236}">
                  <a16:creationId xmlns:a16="http://schemas.microsoft.com/office/drawing/2014/main" id="{08FCA895-A7E9-F949-9B76-56112C06C5BC}"/>
                </a:ext>
              </a:extLst>
            </p:cNvPr>
            <p:cNvSpPr txBox="1"/>
            <p:nvPr/>
          </p:nvSpPr>
          <p:spPr>
            <a:xfrm>
              <a:off x="3930007" y="3059544"/>
              <a:ext cx="1031051" cy="369332"/>
            </a:xfrm>
            <a:prstGeom prst="rect">
              <a:avLst/>
            </a:prstGeom>
            <a:noFill/>
          </p:spPr>
          <p:txBody>
            <a:bodyPr wrap="none" rtlCol="0">
              <a:spAutoFit/>
            </a:bodyPr>
            <a:lstStyle/>
            <a:p>
              <a:r>
                <a:rPr lang="en-US" dirty="0"/>
                <a:t>Unit test</a:t>
              </a:r>
            </a:p>
          </p:txBody>
        </p:sp>
        <p:sp>
          <p:nvSpPr>
            <p:cNvPr id="9" name="Rectangle 8">
              <a:extLst>
                <a:ext uri="{FF2B5EF4-FFF2-40B4-BE49-F238E27FC236}">
                  <a16:creationId xmlns:a16="http://schemas.microsoft.com/office/drawing/2014/main" id="{283F9715-7634-0744-8505-079BCADA5C89}"/>
                </a:ext>
              </a:extLst>
            </p:cNvPr>
            <p:cNvSpPr/>
            <p:nvPr/>
          </p:nvSpPr>
          <p:spPr>
            <a:xfrm>
              <a:off x="7507401" y="1284297"/>
              <a:ext cx="408055" cy="202024"/>
            </a:xfrm>
            <a:prstGeom prst="rect">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D953E38-8BCA-9640-B2FA-D0D1A572BCBA}"/>
                </a:ext>
              </a:extLst>
            </p:cNvPr>
            <p:cNvSpPr/>
            <p:nvPr/>
          </p:nvSpPr>
          <p:spPr>
            <a:xfrm>
              <a:off x="7507401" y="1783024"/>
              <a:ext cx="408055" cy="202024"/>
            </a:xfrm>
            <a:prstGeom prst="rec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B593106-7995-0146-A61C-AA30D3C88C1B}"/>
                </a:ext>
              </a:extLst>
            </p:cNvPr>
            <p:cNvSpPr txBox="1"/>
            <p:nvPr/>
          </p:nvSpPr>
          <p:spPr>
            <a:xfrm>
              <a:off x="7915456" y="1670987"/>
              <a:ext cx="1441420" cy="646331"/>
            </a:xfrm>
            <a:prstGeom prst="rect">
              <a:avLst/>
            </a:prstGeom>
            <a:noFill/>
          </p:spPr>
          <p:txBody>
            <a:bodyPr wrap="none" rtlCol="0">
              <a:spAutoFit/>
            </a:bodyPr>
            <a:lstStyle/>
            <a:p>
              <a:r>
                <a:rPr lang="en-US" dirty="0"/>
                <a:t>Mocked up </a:t>
              </a:r>
            </a:p>
            <a:p>
              <a:r>
                <a:rPr lang="en-US" dirty="0"/>
                <a:t>dependency</a:t>
              </a:r>
            </a:p>
          </p:txBody>
        </p:sp>
        <p:sp>
          <p:nvSpPr>
            <p:cNvPr id="12" name="TextBox 11">
              <a:extLst>
                <a:ext uri="{FF2B5EF4-FFF2-40B4-BE49-F238E27FC236}">
                  <a16:creationId xmlns:a16="http://schemas.microsoft.com/office/drawing/2014/main" id="{79799BDB-C20C-2443-9BB8-7F690DB08D4C}"/>
                </a:ext>
              </a:extLst>
            </p:cNvPr>
            <p:cNvSpPr txBox="1"/>
            <p:nvPr/>
          </p:nvSpPr>
          <p:spPr>
            <a:xfrm>
              <a:off x="7915455" y="1211668"/>
              <a:ext cx="1980029" cy="369332"/>
            </a:xfrm>
            <a:prstGeom prst="rect">
              <a:avLst/>
            </a:prstGeom>
            <a:noFill/>
          </p:spPr>
          <p:txBody>
            <a:bodyPr wrap="none" rtlCol="0">
              <a:spAutoFit/>
            </a:bodyPr>
            <a:lstStyle/>
            <a:p>
              <a:r>
                <a:rPr lang="en-US" dirty="0"/>
                <a:t>Real dependency</a:t>
              </a:r>
            </a:p>
          </p:txBody>
        </p:sp>
        <p:sp>
          <p:nvSpPr>
            <p:cNvPr id="13" name="Block Arc 12">
              <a:extLst>
                <a:ext uri="{FF2B5EF4-FFF2-40B4-BE49-F238E27FC236}">
                  <a16:creationId xmlns:a16="http://schemas.microsoft.com/office/drawing/2014/main" id="{CE87C671-1F12-AC40-9BC4-1B091AE498DB}"/>
                </a:ext>
              </a:extLst>
            </p:cNvPr>
            <p:cNvSpPr/>
            <p:nvPr/>
          </p:nvSpPr>
          <p:spPr>
            <a:xfrm>
              <a:off x="6352900" y="2320868"/>
              <a:ext cx="2309000" cy="2026325"/>
            </a:xfrm>
            <a:prstGeom prst="blockArc">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Block Arc 13">
              <a:extLst>
                <a:ext uri="{FF2B5EF4-FFF2-40B4-BE49-F238E27FC236}">
                  <a16:creationId xmlns:a16="http://schemas.microsoft.com/office/drawing/2014/main" id="{7BF11E91-E16B-E741-997E-AF813D313E3B}"/>
                </a:ext>
              </a:extLst>
            </p:cNvPr>
            <p:cNvSpPr/>
            <p:nvPr/>
          </p:nvSpPr>
          <p:spPr>
            <a:xfrm flipV="1">
              <a:off x="6352900" y="2319737"/>
              <a:ext cx="2309000" cy="2027456"/>
            </a:xfrm>
            <a:prstGeom prst="blockArc">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9BBB59"/>
                  </a:solidFill>
                </a:ln>
                <a:solidFill>
                  <a:schemeClr val="accent3">
                    <a:lumMod val="75000"/>
                  </a:schemeClr>
                </a:solidFill>
              </a:endParaRPr>
            </a:p>
          </p:txBody>
        </p:sp>
        <p:sp>
          <p:nvSpPr>
            <p:cNvPr id="15" name="TextBox 14">
              <a:extLst>
                <a:ext uri="{FF2B5EF4-FFF2-40B4-BE49-F238E27FC236}">
                  <a16:creationId xmlns:a16="http://schemas.microsoft.com/office/drawing/2014/main" id="{F7FEFA12-95D3-2043-A9C4-533287D19328}"/>
                </a:ext>
              </a:extLst>
            </p:cNvPr>
            <p:cNvSpPr txBox="1"/>
            <p:nvPr/>
          </p:nvSpPr>
          <p:spPr>
            <a:xfrm>
              <a:off x="6978772" y="3093876"/>
              <a:ext cx="1031051" cy="369332"/>
            </a:xfrm>
            <a:prstGeom prst="rect">
              <a:avLst/>
            </a:prstGeom>
            <a:noFill/>
          </p:spPr>
          <p:txBody>
            <a:bodyPr wrap="none" rtlCol="0">
              <a:spAutoFit/>
            </a:bodyPr>
            <a:lstStyle/>
            <a:p>
              <a:r>
                <a:rPr lang="en-US" dirty="0"/>
                <a:t>Unit test</a:t>
              </a:r>
            </a:p>
          </p:txBody>
        </p:sp>
        <p:sp>
          <p:nvSpPr>
            <p:cNvPr id="16" name="Right Arrow 15">
              <a:extLst>
                <a:ext uri="{FF2B5EF4-FFF2-40B4-BE49-F238E27FC236}">
                  <a16:creationId xmlns:a16="http://schemas.microsoft.com/office/drawing/2014/main" id="{63EB76E8-8912-8543-9442-4548F1A4F1B6}"/>
                </a:ext>
              </a:extLst>
            </p:cNvPr>
            <p:cNvSpPr/>
            <p:nvPr/>
          </p:nvSpPr>
          <p:spPr>
            <a:xfrm>
              <a:off x="5767840" y="3142863"/>
              <a:ext cx="519745" cy="369332"/>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66313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Structured Testing</a:t>
            </a:r>
          </a:p>
        </p:txBody>
      </p:sp>
      <p:sp>
        <p:nvSpPr>
          <p:cNvPr id="5" name="Content Placeholder 4"/>
          <p:cNvSpPr>
            <a:spLocks noGrp="1"/>
          </p:cNvSpPr>
          <p:nvPr>
            <p:ph sz="quarter" idx="1"/>
          </p:nvPr>
        </p:nvSpPr>
        <p:spPr>
          <a:xfrm>
            <a:off x="496346" y="943897"/>
            <a:ext cx="4761454" cy="4893023"/>
          </a:xfrm>
        </p:spPr>
        <p:txBody>
          <a:bodyPr/>
          <a:lstStyle/>
          <a:p>
            <a:pPr marL="0" indent="0">
              <a:buNone/>
            </a:pPr>
            <a:r>
              <a:rPr lang="en-US" b="1" dirty="0"/>
              <a:t>Unit test for Grid halo cell fill</a:t>
            </a:r>
          </a:p>
          <a:p>
            <a:r>
              <a:rPr lang="en-US" dirty="0"/>
              <a:t>Verification of guard/ghost/halo  cell fill</a:t>
            </a:r>
          </a:p>
          <a:p>
            <a:r>
              <a:rPr lang="en-US" dirty="0"/>
              <a:t>Initialize field on interior cells (red)</a:t>
            </a:r>
          </a:p>
          <a:p>
            <a:r>
              <a:rPr lang="en-US" dirty="0"/>
              <a:t>Apply guard cell fill</a:t>
            </a:r>
          </a:p>
          <a:p>
            <a:r>
              <a:rPr lang="en-US" dirty="0"/>
              <a:t>Check for equivalence with known fill pattern</a:t>
            </a:r>
          </a:p>
        </p:txBody>
      </p:sp>
      <p:sp>
        <p:nvSpPr>
          <p:cNvPr id="6" name="Donut 5">
            <a:extLst>
              <a:ext uri="{FF2B5EF4-FFF2-40B4-BE49-F238E27FC236}">
                <a16:creationId xmlns:a16="http://schemas.microsoft.com/office/drawing/2014/main" id="{AF11DFE6-1CA6-7B47-BB91-0A4FD7EE6189}"/>
              </a:ext>
            </a:extLst>
          </p:cNvPr>
          <p:cNvSpPr/>
          <p:nvPr/>
        </p:nvSpPr>
        <p:spPr>
          <a:xfrm>
            <a:off x="164373" y="4461000"/>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gc</a:t>
            </a:r>
            <a:r>
              <a:rPr lang="en-US" dirty="0">
                <a:solidFill>
                  <a:schemeClr val="tx1"/>
                </a:solidFill>
              </a:rPr>
              <a:t> test</a:t>
            </a:r>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3</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custDataLst>
      <p:tags r:id="rId1"/>
    </p:custDataLst>
    <p:extLst>
      <p:ext uri="{BB962C8B-B14F-4D97-AF65-F5344CB8AC3E}">
        <p14:creationId xmlns:p14="http://schemas.microsoft.com/office/powerpoint/2010/main" val="3582748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Structured Testing</a:t>
            </a:r>
          </a:p>
        </p:txBody>
      </p:sp>
      <p:sp>
        <p:nvSpPr>
          <p:cNvPr id="5" name="Content Placeholder 4"/>
          <p:cNvSpPr>
            <a:spLocks noGrp="1"/>
          </p:cNvSpPr>
          <p:nvPr>
            <p:ph sz="quarter" idx="1"/>
          </p:nvPr>
        </p:nvSpPr>
        <p:spPr>
          <a:xfrm>
            <a:off x="496346" y="943897"/>
            <a:ext cx="4761454" cy="4893023"/>
          </a:xfrm>
        </p:spPr>
        <p:txBody>
          <a:bodyPr/>
          <a:lstStyle/>
          <a:p>
            <a:pPr marL="0" indent="0">
              <a:buNone/>
            </a:pPr>
            <a:r>
              <a:rPr lang="en-US" b="1" dirty="0"/>
              <a:t>Unit test for Grid halo cell fill</a:t>
            </a:r>
          </a:p>
          <a:p>
            <a:r>
              <a:rPr lang="en-US" dirty="0"/>
              <a:t>Verification of guard/ghost/halo  cell fill</a:t>
            </a:r>
          </a:p>
          <a:p>
            <a:r>
              <a:rPr lang="en-US" dirty="0"/>
              <a:t>Initialize field on interior cells (red)</a:t>
            </a:r>
          </a:p>
          <a:p>
            <a:r>
              <a:rPr lang="en-US" dirty="0"/>
              <a:t>Apply guard cell fill</a:t>
            </a:r>
          </a:p>
          <a:p>
            <a:r>
              <a:rPr lang="en-US" dirty="0"/>
              <a:t>Check for equivalence with known fill pattern</a:t>
            </a:r>
          </a:p>
        </p:txBody>
      </p:sp>
      <p:sp>
        <p:nvSpPr>
          <p:cNvPr id="6" name="Donut 5">
            <a:extLst>
              <a:ext uri="{FF2B5EF4-FFF2-40B4-BE49-F238E27FC236}">
                <a16:creationId xmlns:a16="http://schemas.microsoft.com/office/drawing/2014/main" id="{AF11DFE6-1CA6-7B47-BB91-0A4FD7EE6189}"/>
              </a:ext>
            </a:extLst>
          </p:cNvPr>
          <p:cNvSpPr/>
          <p:nvPr/>
        </p:nvSpPr>
        <p:spPr>
          <a:xfrm>
            <a:off x="164373" y="4461000"/>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gc</a:t>
            </a:r>
            <a:r>
              <a:rPr lang="en-US" dirty="0">
                <a:solidFill>
                  <a:schemeClr val="tx1"/>
                </a:solidFill>
              </a:rPr>
              <a:t> test</a:t>
            </a:r>
          </a:p>
        </p:txBody>
      </p:sp>
      <p:sp>
        <p:nvSpPr>
          <p:cNvPr id="8" name="Donut 7">
            <a:extLst>
              <a:ext uri="{FF2B5EF4-FFF2-40B4-BE49-F238E27FC236}">
                <a16:creationId xmlns:a16="http://schemas.microsoft.com/office/drawing/2014/main" id="{C8782544-B531-1D40-A502-BF7E9615BCB6}"/>
              </a:ext>
            </a:extLst>
          </p:cNvPr>
          <p:cNvSpPr/>
          <p:nvPr/>
        </p:nvSpPr>
        <p:spPr>
          <a:xfrm>
            <a:off x="2578899" y="4460999"/>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Eos test</a:t>
            </a:r>
          </a:p>
        </p:txBody>
      </p:sp>
      <p:sp>
        <p:nvSpPr>
          <p:cNvPr id="3" name="TextBox 2">
            <a:extLst>
              <a:ext uri="{FF2B5EF4-FFF2-40B4-BE49-F238E27FC236}">
                <a16:creationId xmlns:a16="http://schemas.microsoft.com/office/drawing/2014/main" id="{EA2BEC30-2CA8-E946-81D4-8C60BCD9EF89}"/>
              </a:ext>
            </a:extLst>
          </p:cNvPr>
          <p:cNvSpPr txBox="1"/>
          <p:nvPr/>
        </p:nvSpPr>
        <p:spPr>
          <a:xfrm>
            <a:off x="4880156" y="4969802"/>
            <a:ext cx="6229334" cy="433965"/>
          </a:xfrm>
          <a:prstGeom prst="rect">
            <a:avLst/>
          </a:prstGeom>
          <a:noFill/>
        </p:spPr>
        <p:txBody>
          <a:bodyPr wrap="none" lIns="118872" tIns="91440" rIns="118872" bIns="91440" rtlCol="0" anchor="ctr" anchorCtr="0">
            <a:spAutoFit/>
          </a:bodyPr>
          <a:lstStyle/>
          <a:p>
            <a:pPr algn="l">
              <a:lnSpc>
                <a:spcPct val="90000"/>
              </a:lnSpc>
            </a:pPr>
            <a:r>
              <a:rPr lang="en-US" dirty="0"/>
              <a:t>Next, build an EOS Test – is E(V,T) consistent with P(V,T)?</a:t>
            </a:r>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3</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custDataLst>
      <p:tags r:id="rId1"/>
    </p:custDataLst>
    <p:extLst>
      <p:ext uri="{BB962C8B-B14F-4D97-AF65-F5344CB8AC3E}">
        <p14:creationId xmlns:p14="http://schemas.microsoft.com/office/powerpoint/2010/main" val="2442379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1146456"/>
            <a:ext cx="8224271" cy="3529325"/>
          </a:xfrm>
        </p:spPr>
        <p:txBody>
          <a:bodyPr/>
          <a:lstStyle/>
          <a:p>
            <a:pPr marL="0" indent="0">
              <a:buNone/>
            </a:pPr>
            <a:r>
              <a:rPr lang="en-US" b="1" dirty="0"/>
              <a:t>Unit test for Hydrodynamics</a:t>
            </a:r>
          </a:p>
          <a:p>
            <a:r>
              <a:rPr lang="en-US" dirty="0" err="1"/>
              <a:t>Sedov</a:t>
            </a:r>
            <a:r>
              <a:rPr lang="en-US" dirty="0"/>
              <a:t> blast wave</a:t>
            </a:r>
          </a:p>
          <a:p>
            <a:r>
              <a:rPr lang="en-US" dirty="0"/>
              <a:t>High pressure at the center</a:t>
            </a:r>
          </a:p>
          <a:p>
            <a:r>
              <a:rPr lang="en-US" dirty="0"/>
              <a:t>Shock moves out spherically</a:t>
            </a:r>
          </a:p>
          <a:p>
            <a:r>
              <a:rPr lang="en-US" dirty="0"/>
              <a:t>Known analytical solution</a:t>
            </a:r>
          </a:p>
          <a:p>
            <a:endParaRPr lang="en-US" dirty="0"/>
          </a:p>
          <a:p>
            <a:endParaRPr lang="en-US" dirty="0"/>
          </a:p>
        </p:txBody>
      </p:sp>
      <p:pic>
        <p:nvPicPr>
          <p:cNvPr id="6" name="Picture 17" descr="&#10;sedov_pm3.png                                                  00238215Macintosh HD                   B746699A:"/>
          <p:cNvPicPr>
            <a:picLocks noChangeAspect="1" noChangeArrowheads="1"/>
          </p:cNvPicPr>
          <p:nvPr/>
        </p:nvPicPr>
        <p:blipFill>
          <a:blip r:embed="rId4" cstate="email">
            <a:extLst>
              <a:ext uri="{28A0092B-C50C-407E-A947-70E740481C1C}">
                <a14:useLocalDpi xmlns:a14="http://schemas.microsoft.com/office/drawing/2010/main" val="0"/>
              </a:ext>
            </a:extLst>
          </a:blip>
          <a:srcRect l="10492" t="8498" r="26555" b="9293"/>
          <a:stretch>
            <a:fillRect/>
          </a:stretch>
        </p:blipFill>
        <p:spPr bwMode="auto">
          <a:xfrm>
            <a:off x="4784902" y="1160311"/>
            <a:ext cx="3209089" cy="3142431"/>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404507" y="4530956"/>
            <a:ext cx="8760790" cy="1305964"/>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99" dirty="0"/>
              <a:t>Though it exercises mesh, hydro and </a:t>
            </a:r>
            <a:r>
              <a:rPr lang="en-US" sz="2799" dirty="0" err="1"/>
              <a:t>eos</a:t>
            </a:r>
            <a:r>
              <a:rPr lang="en-US" sz="2799" dirty="0"/>
              <a:t>, if mesh and </a:t>
            </a:r>
            <a:r>
              <a:rPr lang="en-US" sz="2799" dirty="0" err="1"/>
              <a:t>eos</a:t>
            </a:r>
            <a:r>
              <a:rPr lang="en-US" sz="2799" dirty="0"/>
              <a:t> are verified first, then this test verifies hydro </a:t>
            </a:r>
          </a:p>
        </p:txBody>
      </p:sp>
      <p:sp>
        <p:nvSpPr>
          <p:cNvPr id="8" name="Donut 7">
            <a:extLst>
              <a:ext uri="{FF2B5EF4-FFF2-40B4-BE49-F238E27FC236}">
                <a16:creationId xmlns:a16="http://schemas.microsoft.com/office/drawing/2014/main" id="{08232819-788F-2F42-B6A3-E85E5A6FB5D4}"/>
              </a:ext>
            </a:extLst>
          </p:cNvPr>
          <p:cNvSpPr/>
          <p:nvPr/>
        </p:nvSpPr>
        <p:spPr>
          <a:xfrm>
            <a:off x="7993991" y="2611716"/>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gc</a:t>
            </a:r>
            <a:r>
              <a:rPr lang="en-US" dirty="0">
                <a:solidFill>
                  <a:schemeClr val="tx1"/>
                </a:solidFill>
              </a:rPr>
              <a:t> test</a:t>
            </a:r>
          </a:p>
        </p:txBody>
      </p:sp>
      <p:sp>
        <p:nvSpPr>
          <p:cNvPr id="9" name="Donut 8">
            <a:extLst>
              <a:ext uri="{FF2B5EF4-FFF2-40B4-BE49-F238E27FC236}">
                <a16:creationId xmlns:a16="http://schemas.microsoft.com/office/drawing/2014/main" id="{DDE60849-9D3A-0D4F-A19D-D98CF794022E}"/>
              </a:ext>
            </a:extLst>
          </p:cNvPr>
          <p:cNvSpPr/>
          <p:nvPr/>
        </p:nvSpPr>
        <p:spPr>
          <a:xfrm>
            <a:off x="9951920" y="2611715"/>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Eos test</a:t>
            </a:r>
          </a:p>
        </p:txBody>
      </p:sp>
      <p:sp>
        <p:nvSpPr>
          <p:cNvPr id="10" name="Donut 9">
            <a:extLst>
              <a:ext uri="{FF2B5EF4-FFF2-40B4-BE49-F238E27FC236}">
                <a16:creationId xmlns:a16="http://schemas.microsoft.com/office/drawing/2014/main" id="{9F26FE2B-5311-2746-90F8-AEF69966A256}"/>
              </a:ext>
            </a:extLst>
          </p:cNvPr>
          <p:cNvSpPr/>
          <p:nvPr/>
        </p:nvSpPr>
        <p:spPr>
          <a:xfrm>
            <a:off x="8781369" y="868680"/>
            <a:ext cx="2230374" cy="1957103"/>
          </a:xfrm>
          <a:prstGeom prst="donut">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Hydro test</a:t>
            </a:r>
          </a:p>
        </p:txBody>
      </p:sp>
      <p:sp>
        <p:nvSpPr>
          <p:cNvPr id="3" name="Rectangle 2">
            <a:extLst>
              <a:ext uri="{FF2B5EF4-FFF2-40B4-BE49-F238E27FC236}">
                <a16:creationId xmlns:a16="http://schemas.microsoft.com/office/drawing/2014/main" id="{E2ED8C3F-0057-064B-83AF-0316849A5C6A}"/>
              </a:ext>
            </a:extLst>
          </p:cNvPr>
          <p:cNvSpPr/>
          <p:nvPr/>
        </p:nvSpPr>
        <p:spPr>
          <a:xfrm>
            <a:off x="2544257" y="5977243"/>
            <a:ext cx="6092825" cy="646331"/>
          </a:xfrm>
          <a:prstGeom prst="rect">
            <a:avLst/>
          </a:prstGeom>
        </p:spPr>
        <p:txBody>
          <a:bodyPr>
            <a:spAutoFit/>
          </a:bodyPr>
          <a:lstStyle/>
          <a:p>
            <a:r>
              <a:rPr lang="en-US" b="1" dirty="0">
                <a:solidFill>
                  <a:schemeClr val="accent4">
                    <a:lumMod val="75000"/>
                  </a:schemeClr>
                </a:solidFill>
              </a:rPr>
              <a:t>More testing needed for Grid using AMR</a:t>
            </a:r>
          </a:p>
          <a:p>
            <a:pPr lvl="1"/>
            <a:r>
              <a:rPr lang="en-US" b="1" dirty="0">
                <a:solidFill>
                  <a:schemeClr val="accent4">
                    <a:lumMod val="75000"/>
                  </a:schemeClr>
                </a:solidFill>
              </a:rPr>
              <a:t>Flux correction and </a:t>
            </a:r>
            <a:r>
              <a:rPr lang="en-US" b="1" dirty="0" err="1">
                <a:solidFill>
                  <a:schemeClr val="accent4">
                    <a:lumMod val="75000"/>
                  </a:schemeClr>
                </a:solidFill>
              </a:rPr>
              <a:t>regridding</a:t>
            </a:r>
            <a:endParaRPr lang="en-US" b="1" dirty="0">
              <a:solidFill>
                <a:schemeClr val="accent4">
                  <a:lumMod val="75000"/>
                </a:schemeClr>
              </a:solidFill>
            </a:endParaRPr>
          </a:p>
        </p:txBody>
      </p:sp>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3: Structured Testing</a:t>
            </a:r>
          </a:p>
        </p:txBody>
      </p:sp>
    </p:spTree>
    <p:custDataLst>
      <p:tags r:id="rId1"/>
    </p:custDataLst>
    <p:extLst>
      <p:ext uri="{BB962C8B-B14F-4D97-AF65-F5344CB8AC3E}">
        <p14:creationId xmlns:p14="http://schemas.microsoft.com/office/powerpoint/2010/main" val="21778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1066800"/>
            <a:ext cx="11690773" cy="4978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b="1" dirty="0"/>
              <a:t>For AMR, correct behavior of flux conservation and </a:t>
            </a:r>
            <a:r>
              <a:rPr lang="en-US" b="1" dirty="0" err="1"/>
              <a:t>regridding</a:t>
            </a:r>
            <a:r>
              <a:rPr lang="en-US" b="1" dirty="0"/>
              <a:t> should also be verified.</a:t>
            </a:r>
          </a:p>
          <a:p>
            <a:pPr marL="395287" lvl="1" indent="0">
              <a:buNone/>
            </a:pPr>
            <a:r>
              <a:rPr lang="en-US" b="1" dirty="0"/>
              <a:t>Reason about correctness for testing Flux correction and </a:t>
            </a:r>
            <a:r>
              <a:rPr lang="en-US" b="1" dirty="0" err="1"/>
              <a:t>regridding</a:t>
            </a:r>
            <a:endParaRPr lang="en-US" b="1" dirty="0"/>
          </a:p>
          <a:p>
            <a:pPr marL="0" indent="0">
              <a:buFont typeface="Arial" charset="0"/>
              <a:buNone/>
            </a:pPr>
            <a:r>
              <a:rPr lang="en-US" dirty="0"/>
              <a:t>IF </a:t>
            </a:r>
            <a:r>
              <a:rPr lang="en-US" dirty="0" err="1"/>
              <a:t>Guardcell</a:t>
            </a:r>
            <a:r>
              <a:rPr lang="en-US" dirty="0"/>
              <a:t> fill and EOS unit tests passed</a:t>
            </a:r>
          </a:p>
          <a:p>
            <a:r>
              <a:rPr lang="en-US" dirty="0"/>
              <a:t>Run Hydro without AMR</a:t>
            </a:r>
          </a:p>
          <a:p>
            <a:pPr lvl="1"/>
            <a:r>
              <a:rPr lang="en-US" dirty="0"/>
              <a:t>If failed fault is in Hydro</a:t>
            </a:r>
          </a:p>
          <a:p>
            <a:r>
              <a:rPr lang="en-US" dirty="0"/>
              <a:t>Run Hydro with AMR, but no dynamic refinement</a:t>
            </a:r>
          </a:p>
          <a:p>
            <a:pPr lvl="1"/>
            <a:r>
              <a:rPr lang="en-US" dirty="0"/>
              <a:t>If failed fault is in flux correction</a:t>
            </a:r>
          </a:p>
          <a:p>
            <a:r>
              <a:rPr lang="en-US" dirty="0"/>
              <a:t>Run Hydro with AMR and dynamic refinement</a:t>
            </a:r>
          </a:p>
          <a:p>
            <a:pPr lvl="1"/>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Example 3: Structured Testing</a:t>
            </a:r>
          </a:p>
        </p:txBody>
      </p:sp>
    </p:spTree>
    <p:extLst>
      <p:ext uri="{BB962C8B-B14F-4D97-AF65-F5344CB8AC3E}">
        <p14:creationId xmlns:p14="http://schemas.microsoft.com/office/powerpoint/2010/main" val="2981466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Coverage Matrix (</a:t>
            </a:r>
            <a:r>
              <a:rPr lang="en-US" dirty="0" err="1"/>
              <a:t>Interoperabilities</a:t>
            </a:r>
            <a:r>
              <a:rPr lang="en-US" dirty="0"/>
              <a:t>)</a:t>
            </a:r>
          </a:p>
        </p:txBody>
      </p:sp>
      <p:sp>
        <p:nvSpPr>
          <p:cNvPr id="5" name="Content Placeholder 4"/>
          <p:cNvSpPr>
            <a:spLocks noGrp="1"/>
          </p:cNvSpPr>
          <p:nvPr>
            <p:ph sz="quarter" idx="1"/>
          </p:nvPr>
        </p:nvSpPr>
        <p:spPr>
          <a:xfrm>
            <a:off x="171849" y="1629057"/>
            <a:ext cx="3122507" cy="4307152"/>
          </a:xfrm>
        </p:spPr>
        <p:txBody>
          <a:bodyPr>
            <a:normAutofit/>
          </a:bodyPr>
          <a:lstStyle/>
          <a:p>
            <a:r>
              <a:rPr lang="en-US" dirty="0"/>
              <a:t>Code coverage tools necessary but not sufficient </a:t>
            </a:r>
          </a:p>
          <a:p>
            <a:r>
              <a:rPr lang="en-US" dirty="0"/>
              <a:t>Do not give any information about interoperability</a:t>
            </a:r>
          </a:p>
          <a:p>
            <a:pPr lvl="1"/>
            <a:endParaRPr lang="en-US" dirty="0"/>
          </a:p>
          <a:p>
            <a:pPr lvl="1"/>
            <a:endParaRPr lang="en-US" dirty="0"/>
          </a:p>
        </p:txBody>
      </p:sp>
      <p:sp>
        <p:nvSpPr>
          <p:cNvPr id="4" name="Content Placeholder 4">
            <a:extLst>
              <a:ext uri="{FF2B5EF4-FFF2-40B4-BE49-F238E27FC236}">
                <a16:creationId xmlns:a16="http://schemas.microsoft.com/office/drawing/2014/main" id="{F8547341-31C4-FF4E-B34F-A69A93819094}"/>
              </a:ext>
            </a:extLst>
          </p:cNvPr>
          <p:cNvSpPr txBox="1">
            <a:spLocks/>
          </p:cNvSpPr>
          <p:nvPr/>
        </p:nvSpPr>
        <p:spPr bwMode="auto">
          <a:xfrm>
            <a:off x="3578749" y="3611769"/>
            <a:ext cx="7980149" cy="2524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Map your tests and examples – what do they do?</a:t>
            </a:r>
          </a:p>
          <a:p>
            <a:r>
              <a:rPr lang="en-US" dirty="0"/>
              <a:t>Follow the order</a:t>
            </a:r>
          </a:p>
          <a:p>
            <a:pPr lvl="1"/>
            <a:r>
              <a:rPr lang="en-US" dirty="0"/>
              <a:t>All unit tests – including full module tests (e.g. CL)</a:t>
            </a:r>
          </a:p>
          <a:p>
            <a:pPr lvl="1"/>
            <a:r>
              <a:rPr lang="en-US" dirty="0"/>
              <a:t>Tests sensitive to perturbations (e.g. SV)</a:t>
            </a:r>
          </a:p>
          <a:p>
            <a:pPr lvl="1"/>
            <a:r>
              <a:rPr lang="en-US" dirty="0"/>
              <a:t>Most stringent tests for solvers (e.g. WD, PT)</a:t>
            </a:r>
          </a:p>
          <a:p>
            <a:pPr lvl="1"/>
            <a:r>
              <a:rPr lang="en-US" dirty="0"/>
              <a:t>Least complex test to cover remaining spots (</a:t>
            </a:r>
            <a:r>
              <a:rPr lang="en-US" b="1" dirty="0"/>
              <a:t>Aha!</a:t>
            </a:r>
            <a:r>
              <a:rPr lang="en-US" dirty="0"/>
              <a:t>)</a:t>
            </a:r>
          </a:p>
          <a:p>
            <a:pPr lvl="1"/>
            <a:endParaRPr lang="en-US" dirty="0"/>
          </a:p>
          <a:p>
            <a:pPr lvl="1"/>
            <a:endParaRPr lang="en-US" dirty="0"/>
          </a:p>
        </p:txBody>
      </p:sp>
      <p:sp>
        <p:nvSpPr>
          <p:cNvPr id="7" name="TextBox 6">
            <a:extLst>
              <a:ext uri="{FF2B5EF4-FFF2-40B4-BE49-F238E27FC236}">
                <a16:creationId xmlns:a16="http://schemas.microsoft.com/office/drawing/2014/main" id="{C05D6D9B-B234-CA42-8E31-AB9E2FA9AFFD}"/>
              </a:ext>
            </a:extLst>
          </p:cNvPr>
          <p:cNvSpPr txBox="1"/>
          <p:nvPr/>
        </p:nvSpPr>
        <p:spPr>
          <a:xfrm>
            <a:off x="1243584" y="977834"/>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
        <p:nvSpPr>
          <p:cNvPr id="9" name="Content Placeholder 4">
            <a:extLst>
              <a:ext uri="{FF2B5EF4-FFF2-40B4-BE49-F238E27FC236}">
                <a16:creationId xmlns:a16="http://schemas.microsoft.com/office/drawing/2014/main" id="{1D91C6BC-7331-5346-A679-349DF35F6641}"/>
              </a:ext>
            </a:extLst>
          </p:cNvPr>
          <p:cNvSpPr txBox="1">
            <a:spLocks/>
          </p:cNvSpPr>
          <p:nvPr/>
        </p:nvSpPr>
        <p:spPr bwMode="auto">
          <a:xfrm>
            <a:off x="450592" y="977834"/>
            <a:ext cx="11287641" cy="1171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First line of defense – code coverage tools  </a:t>
            </a:r>
          </a:p>
          <a:p>
            <a:pPr marL="346075" lvl="1" indent="0">
              <a:buNone/>
            </a:pPr>
            <a:endParaRPr lang="en-US" b="1" dirty="0"/>
          </a:p>
          <a:p>
            <a:pPr lvl="1"/>
            <a:endParaRPr lang="en-US" dirty="0"/>
          </a:p>
        </p:txBody>
      </p:sp>
      <p:grpSp>
        <p:nvGrpSpPr>
          <p:cNvPr id="10" name="Group 9">
            <a:extLst>
              <a:ext uri="{FF2B5EF4-FFF2-40B4-BE49-F238E27FC236}">
                <a16:creationId xmlns:a16="http://schemas.microsoft.com/office/drawing/2014/main" id="{71D4329D-3DF2-D84E-AB29-ACD0D4BCEFB0}"/>
              </a:ext>
            </a:extLst>
          </p:cNvPr>
          <p:cNvGrpSpPr/>
          <p:nvPr/>
        </p:nvGrpSpPr>
        <p:grpSpPr>
          <a:xfrm>
            <a:off x="3294356" y="1412064"/>
            <a:ext cx="8690163" cy="2254933"/>
            <a:chOff x="0" y="1600200"/>
            <a:chExt cx="8692427" cy="2255520"/>
          </a:xfrm>
        </p:grpSpPr>
        <p:grpSp>
          <p:nvGrpSpPr>
            <p:cNvPr id="11" name="Group 10">
              <a:extLst>
                <a:ext uri="{FF2B5EF4-FFF2-40B4-BE49-F238E27FC236}">
                  <a16:creationId xmlns:a16="http://schemas.microsoft.com/office/drawing/2014/main" id="{CC21C9AB-2567-BD4B-ACAB-600C244E625A}"/>
                </a:ext>
              </a:extLst>
            </p:cNvPr>
            <p:cNvGrpSpPr/>
            <p:nvPr/>
          </p:nvGrpSpPr>
          <p:grpSpPr>
            <a:xfrm>
              <a:off x="228600" y="1892808"/>
              <a:ext cx="8093964" cy="1706880"/>
              <a:chOff x="228600" y="1892808"/>
              <a:chExt cx="8093964" cy="1706880"/>
            </a:xfrm>
          </p:grpSpPr>
          <p:sp>
            <p:nvSpPr>
              <p:cNvPr id="13" name="Rectangle 12">
                <a:extLst>
                  <a:ext uri="{FF2B5EF4-FFF2-40B4-BE49-F238E27FC236}">
                    <a16:creationId xmlns:a16="http://schemas.microsoft.com/office/drawing/2014/main" id="{CEC722A6-5656-9D44-B705-4199FF95069F}"/>
                  </a:ext>
                </a:extLst>
              </p:cNvPr>
              <p:cNvSpPr/>
              <p:nvPr/>
            </p:nvSpPr>
            <p:spPr>
              <a:xfrm>
                <a:off x="228600" y="1892808"/>
                <a:ext cx="8093964" cy="1706880"/>
              </a:xfrm>
              <a:prstGeom prst="rect">
                <a:avLst/>
              </a:prstGeom>
              <a:solidFill>
                <a:schemeClr val="accent5">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99" dirty="0"/>
              </a:p>
            </p:txBody>
          </p:sp>
          <p:cxnSp>
            <p:nvCxnSpPr>
              <p:cNvPr id="14" name="Straight Connector 13">
                <a:extLst>
                  <a:ext uri="{FF2B5EF4-FFF2-40B4-BE49-F238E27FC236}">
                    <a16:creationId xmlns:a16="http://schemas.microsoft.com/office/drawing/2014/main" id="{B3D04860-1C56-D440-93D3-B9E5B8E0E0DA}"/>
                  </a:ext>
                </a:extLst>
              </p:cNvPr>
              <p:cNvCxnSpPr/>
              <p:nvPr/>
            </p:nvCxnSpPr>
            <p:spPr>
              <a:xfrm>
                <a:off x="228600" y="22860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6DCCFA4-FB00-3040-A14D-A9C481E644C6}"/>
                  </a:ext>
                </a:extLst>
              </p:cNvPr>
              <p:cNvCxnSpPr/>
              <p:nvPr/>
            </p:nvCxnSpPr>
            <p:spPr>
              <a:xfrm>
                <a:off x="228600" y="25908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6EB15F2-3B88-AC4F-BCE9-511D1017C946}"/>
                  </a:ext>
                </a:extLst>
              </p:cNvPr>
              <p:cNvCxnSpPr/>
              <p:nvPr/>
            </p:nvCxnSpPr>
            <p:spPr>
              <a:xfrm>
                <a:off x="228600" y="28956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76F48E8-709F-D74E-9378-428FCF24E3DB}"/>
                  </a:ext>
                </a:extLst>
              </p:cNvPr>
              <p:cNvCxnSpPr/>
              <p:nvPr/>
            </p:nvCxnSpPr>
            <p:spPr>
              <a:xfrm>
                <a:off x="228600" y="32004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3BCA3B3-625F-2947-8526-BD834454454C}"/>
                  </a:ext>
                </a:extLst>
              </p:cNvPr>
              <p:cNvCxnSpPr/>
              <p:nvPr/>
            </p:nvCxnSpPr>
            <p:spPr>
              <a:xfrm>
                <a:off x="1447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0096176-04DA-424F-B625-7C07455E7B0C}"/>
                  </a:ext>
                </a:extLst>
              </p:cNvPr>
              <p:cNvCxnSpPr/>
              <p:nvPr/>
            </p:nvCxnSpPr>
            <p:spPr>
              <a:xfrm>
                <a:off x="26670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147C377-0E3E-D24B-9FB6-C6D7184BD8AB}"/>
                  </a:ext>
                </a:extLst>
              </p:cNvPr>
              <p:cNvCxnSpPr/>
              <p:nvPr/>
            </p:nvCxnSpPr>
            <p:spPr>
              <a:xfrm>
                <a:off x="40386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DF331EF-21BB-404C-AE0F-34AF9B7E56DA}"/>
                  </a:ext>
                </a:extLst>
              </p:cNvPr>
              <p:cNvCxnSpPr/>
              <p:nvPr/>
            </p:nvCxnSpPr>
            <p:spPr>
              <a:xfrm>
                <a:off x="54864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7648848-C694-ED4E-8277-A1A007340ABA}"/>
                  </a:ext>
                </a:extLst>
              </p:cNvPr>
              <p:cNvCxnSpPr/>
              <p:nvPr/>
            </p:nvCxnSpPr>
            <p:spPr>
              <a:xfrm>
                <a:off x="6781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2" name="Picture 11" descr="testTable.pdf">
              <a:extLst>
                <a:ext uri="{FF2B5EF4-FFF2-40B4-BE49-F238E27FC236}">
                  <a16:creationId xmlns:a16="http://schemas.microsoft.com/office/drawing/2014/main" id="{69AE9584-6B99-9F40-A744-1F1EE0D6770F}"/>
                </a:ext>
              </a:extLst>
            </p:cNvPr>
            <p:cNvPicPr>
              <a:picLocks noChangeAspect="1"/>
            </p:cNvPicPr>
            <p:nvPr/>
          </p:nvPicPr>
          <p:blipFill rotWithShape="1">
            <a:blip r:embed="rId3">
              <a:extLst>
                <a:ext uri="{28A0092B-C50C-407E-A947-70E740481C1C}">
                  <a14:useLocalDpi xmlns:a14="http://schemas.microsoft.com/office/drawing/2010/main" val="0"/>
                </a:ext>
              </a:extLst>
            </a:blip>
            <a:srcRect l="5103" t="9337" r="43275" b="73331"/>
            <a:stretch/>
          </p:blipFill>
          <p:spPr>
            <a:xfrm>
              <a:off x="0" y="1600200"/>
              <a:ext cx="8692427" cy="2255520"/>
            </a:xfrm>
            <a:prstGeom prst="rect">
              <a:avLst/>
            </a:prstGeom>
          </p:spPr>
        </p:pic>
      </p:grpSp>
    </p:spTree>
    <p:extLst>
      <p:ext uri="{BB962C8B-B14F-4D97-AF65-F5344CB8AC3E}">
        <p14:creationId xmlns:p14="http://schemas.microsoft.com/office/powerpoint/2010/main" val="2920270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903D65-8FB0-400B-839C-D6202AD9B225}"/>
              </a:ext>
            </a:extLst>
          </p:cNvPr>
          <p:cNvSpPr>
            <a:spLocks noGrp="1"/>
          </p:cNvSpPr>
          <p:nvPr>
            <p:ph type="title"/>
          </p:nvPr>
        </p:nvSpPr>
        <p:spPr>
          <a:xfrm>
            <a:off x="365760" y="411480"/>
            <a:ext cx="11372473" cy="914400"/>
          </a:xfrm>
        </p:spPr>
        <p:txBody>
          <a:bodyPr/>
          <a:lstStyle/>
          <a:p>
            <a:r>
              <a:rPr lang="en-US" dirty="0"/>
              <a:t>Testing Takeaways</a:t>
            </a:r>
          </a:p>
        </p:txBody>
      </p:sp>
      <p:sp>
        <p:nvSpPr>
          <p:cNvPr id="4" name="Content Placeholder 3">
            <a:extLst>
              <a:ext uri="{FF2B5EF4-FFF2-40B4-BE49-F238E27FC236}">
                <a16:creationId xmlns:a16="http://schemas.microsoft.com/office/drawing/2014/main" id="{06B62A54-66D8-47E6-BEFA-291A99FA5358}"/>
              </a:ext>
            </a:extLst>
          </p:cNvPr>
          <p:cNvSpPr>
            <a:spLocks noGrp="1"/>
          </p:cNvSpPr>
          <p:nvPr>
            <p:ph idx="1"/>
          </p:nvPr>
        </p:nvSpPr>
        <p:spPr>
          <a:xfrm>
            <a:off x="365760" y="1737360"/>
            <a:ext cx="11369809" cy="4047778"/>
          </a:xfrm>
        </p:spPr>
        <p:txBody>
          <a:bodyPr/>
          <a:lstStyle/>
          <a:p>
            <a:r>
              <a:rPr lang="en-US" dirty="0"/>
              <a:t>Context: understand testing needs and costs</a:t>
            </a:r>
          </a:p>
          <a:p>
            <a:r>
              <a:rPr lang="en-US" dirty="0"/>
              <a:t>Devise tests to enable quick pinpointing of errors through reasoning about their behavior</a:t>
            </a:r>
          </a:p>
          <a:p>
            <a:r>
              <a:rPr lang="en-US" dirty="0"/>
              <a:t>test at various granularities – bottom-up (UNIT/verification) through top-down (integration/validation)</a:t>
            </a:r>
          </a:p>
          <a:p>
            <a:r>
              <a:rPr lang="en-US" dirty="0"/>
              <a:t>Tests at various complexities – CI vs. regression</a:t>
            </a:r>
          </a:p>
          <a:p>
            <a:r>
              <a:rPr lang="en-US" dirty="0"/>
              <a:t>Maintain a holistic validation strategy: think globally, act locally</a:t>
            </a:r>
          </a:p>
          <a:p>
            <a:pPr marL="0" indent="0">
              <a:buNone/>
            </a:pPr>
            <a:r>
              <a:rPr lang="en-US" dirty="0"/>
              <a:t>…….Questions ?</a:t>
            </a:r>
          </a:p>
        </p:txBody>
      </p:sp>
    </p:spTree>
    <p:extLst>
      <p:ext uri="{BB962C8B-B14F-4D97-AF65-F5344CB8AC3E}">
        <p14:creationId xmlns:p14="http://schemas.microsoft.com/office/powerpoint/2010/main" val="3563210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3"/>
              </a:rPr>
              <a:t>Creative</a:t>
            </a:r>
            <a:r>
              <a:rPr lang="en-US" sz="1600" dirty="0">
                <a:hlinkClick r:id="rId4"/>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David E. Bernholdt, David M. Rogers, and Gregory R. Watson, Software Practices for Better Science: Testing, Reproducibility, and Documentation tutorial, in Exascale Computing Project Tutorial Days, online, 2023. DOI: </a:t>
            </a:r>
            <a:r>
              <a:rPr lang="en-US" sz="1600" b="0" i="0" u="none" strike="noStrike" dirty="0">
                <a:solidFill>
                  <a:srgbClr val="2A7AE2"/>
                </a:solidFill>
                <a:effectLst/>
                <a:latin typeface="+mn-lt"/>
                <a:hlinkClick r:id="rId5"/>
              </a:rPr>
              <a:t>10.6084/m9.figshare.21989507</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a:t>
            </a:r>
            <a:r>
              <a:rPr lang="en-US" sz="1600"/>
              <a:t>in </a:t>
            </a:r>
            <a:r>
              <a:rPr lang="en-US" sz="1600" b="0" i="0">
                <a:solidFill>
                  <a:srgbClr val="111111"/>
                </a:solidFill>
                <a:effectLst/>
                <a:latin typeface="+mn-lt"/>
              </a:rPr>
              <a:t>Software Practices for Better Science: Testing, Reproducibility, and Documentation tutorial</a:t>
            </a:r>
            <a:r>
              <a:rPr lang="en-US" sz="1600"/>
              <a:t>, </a:t>
            </a:r>
            <a:r>
              <a:rPr lang="en-US" sz="1600" dirty="0"/>
              <a:t>…</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01A8A-E1B6-6431-F198-342CD4E2145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76A4E51-B13C-D0D1-9C6B-BBC3685054C2}"/>
              </a:ext>
            </a:extLst>
          </p:cNvPr>
          <p:cNvSpPr>
            <a:spLocks noGrp="1"/>
          </p:cNvSpPr>
          <p:nvPr>
            <p:ph idx="1"/>
          </p:nvPr>
        </p:nvSpPr>
        <p:spPr>
          <a:xfrm>
            <a:off x="450592" y="1452964"/>
            <a:ext cx="5066852" cy="4581553"/>
          </a:xfrm>
        </p:spPr>
        <p:txBody>
          <a:bodyPr/>
          <a:lstStyle/>
          <a:p>
            <a:r>
              <a:rPr lang="en-US" dirty="0">
                <a:solidFill>
                  <a:schemeClr val="bg2">
                    <a:lumMod val="50000"/>
                  </a:schemeClr>
                </a:solidFill>
              </a:rPr>
              <a:t>Testing</a:t>
            </a:r>
          </a:p>
          <a:p>
            <a:pPr lvl="1"/>
            <a:r>
              <a:rPr lang="en-US" dirty="0">
                <a:solidFill>
                  <a:schemeClr val="bg2">
                    <a:lumMod val="50000"/>
                  </a:schemeClr>
                </a:solidFill>
              </a:rPr>
              <a:t>Guidelines</a:t>
            </a:r>
          </a:p>
          <a:p>
            <a:pPr lvl="1"/>
            <a:r>
              <a:rPr lang="en-US" dirty="0">
                <a:solidFill>
                  <a:schemeClr val="bg2">
                    <a:lumMod val="50000"/>
                  </a:schemeClr>
                </a:solidFill>
              </a:rPr>
              <a:t>Examples</a:t>
            </a:r>
          </a:p>
          <a:p>
            <a:pPr lvl="1"/>
            <a:r>
              <a:rPr lang="en-US" dirty="0">
                <a:solidFill>
                  <a:schemeClr val="bg2">
                    <a:lumMod val="50000"/>
                  </a:schemeClr>
                </a:solidFill>
              </a:rPr>
              <a:t>Bugs / Docs / Issue interactions - Where, Who and How</a:t>
            </a:r>
          </a:p>
          <a:p>
            <a:pPr lvl="1"/>
            <a:r>
              <a:rPr lang="en-US" dirty="0">
                <a:solidFill>
                  <a:schemeClr val="bg2">
                    <a:lumMod val="50000"/>
                  </a:schemeClr>
                </a:solidFill>
              </a:rPr>
              <a:t>Test Development Examples</a:t>
            </a:r>
          </a:p>
        </p:txBody>
      </p:sp>
      <p:sp>
        <p:nvSpPr>
          <p:cNvPr id="7" name="Content Placeholder 2">
            <a:extLst>
              <a:ext uri="{FF2B5EF4-FFF2-40B4-BE49-F238E27FC236}">
                <a16:creationId xmlns:a16="http://schemas.microsoft.com/office/drawing/2014/main" id="{2C3F4FE1-9C6C-36F8-1EA2-ACEC57764B77}"/>
              </a:ext>
            </a:extLst>
          </p:cNvPr>
          <p:cNvSpPr txBox="1">
            <a:spLocks/>
          </p:cNvSpPr>
          <p:nvPr/>
        </p:nvSpPr>
        <p:spPr bwMode="auto">
          <a:xfrm>
            <a:off x="6366249" y="1325880"/>
            <a:ext cx="4982019" cy="43475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CI</a:t>
            </a:r>
          </a:p>
          <a:p>
            <a:pPr lvl="1"/>
            <a:r>
              <a:rPr lang="en-US" dirty="0"/>
              <a:t>Definitions</a:t>
            </a:r>
          </a:p>
          <a:p>
            <a:pPr lvl="1"/>
            <a:r>
              <a:rPr lang="en-US" dirty="0"/>
              <a:t>Process outline</a:t>
            </a:r>
          </a:p>
          <a:p>
            <a:pPr lvl="1"/>
            <a:r>
              <a:rPr lang="en-US" dirty="0"/>
              <a:t>Examples from Open Projects</a:t>
            </a:r>
          </a:p>
          <a:p>
            <a:pPr lvl="2"/>
            <a:r>
              <a:rPr lang="en-US" dirty="0" err="1"/>
              <a:t>WarpX</a:t>
            </a:r>
            <a:endParaRPr lang="en-US" dirty="0"/>
          </a:p>
          <a:p>
            <a:pPr lvl="2"/>
            <a:r>
              <a:rPr lang="en-US" dirty="0"/>
              <a:t>Ginkgo</a:t>
            </a:r>
          </a:p>
          <a:p>
            <a:pPr lvl="2"/>
            <a:r>
              <a:rPr lang="en-US" dirty="0"/>
              <a:t>JEDI</a:t>
            </a:r>
          </a:p>
          <a:p>
            <a:pPr lvl="1"/>
            <a:r>
              <a:rPr lang="en-US" dirty="0"/>
              <a:t>Hints from the front lines</a:t>
            </a:r>
          </a:p>
          <a:p>
            <a:pPr lvl="1"/>
            <a:r>
              <a:rPr lang="en-US" dirty="0"/>
              <a:t>Summary: Team experiences with CI</a:t>
            </a:r>
          </a:p>
          <a:p>
            <a:endParaRPr lang="en-US" dirty="0"/>
          </a:p>
        </p:txBody>
      </p:sp>
    </p:spTree>
    <p:extLst>
      <p:ext uri="{BB962C8B-B14F-4D97-AF65-F5344CB8AC3E}">
        <p14:creationId xmlns:p14="http://schemas.microsoft.com/office/powerpoint/2010/main" val="3394032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734907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824455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Documentation Driven Development vs. Automated Testing vs. CI</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224663"/>
            <a:ext cx="11457305" cy="4773507"/>
          </a:xfrm>
        </p:spPr>
        <p:txBody>
          <a:bodyPr/>
          <a:lstStyle/>
          <a:p>
            <a:r>
              <a:rPr lang="en-US" sz="2000" b="1" i="1" dirty="0"/>
              <a:t>Documentation Driven Development: </a:t>
            </a:r>
            <a:r>
              <a:rPr lang="en-US" sz="2000" dirty="0"/>
              <a:t>A development methodology where documentation is written before the code</a:t>
            </a:r>
          </a:p>
          <a:p>
            <a:pPr lvl="1"/>
            <a:r>
              <a:rPr lang="en-US" sz="1800" dirty="0"/>
              <a:t>Forces design of functional units of code before solving implementation details</a:t>
            </a:r>
          </a:p>
          <a:p>
            <a:pPr lvl="1"/>
            <a:r>
              <a:rPr lang="en-US" sz="1800" dirty="0"/>
              <a:t>May be combined with test-driven development</a:t>
            </a:r>
          </a:p>
          <a:p>
            <a:r>
              <a:rPr lang="en-US" sz="2000" b="1" i="1" dirty="0"/>
              <a:t>Automated Testing</a:t>
            </a:r>
            <a:r>
              <a:rPr lang="en-US" sz="2000" dirty="0"/>
              <a:t>: Software that automatically performs tests on a regular basis and reliably detects and reports anomalous behaviors/outcomes.</a:t>
            </a:r>
          </a:p>
          <a:p>
            <a:pPr lvl="1"/>
            <a:r>
              <a:rPr lang="en-US" sz="1800" dirty="0"/>
              <a:t>Examples: Auto-test, CTest/CDash, nightly testing, etc.</a:t>
            </a:r>
          </a:p>
          <a:p>
            <a:pPr lvl="1"/>
            <a:r>
              <a:rPr lang="en-US" sz="1800" dirty="0"/>
              <a:t>May live “next to” your development workflow</a:t>
            </a:r>
          </a:p>
          <a:p>
            <a:pPr lvl="1"/>
            <a:r>
              <a:rPr lang="en-US" sz="1800" dirty="0"/>
              <a:t>Potential issues: change attribution, timeliness of results, multiple branches of development</a:t>
            </a:r>
          </a:p>
          <a:p>
            <a:r>
              <a:rPr lang="en-US" sz="2000" b="1" i="1" dirty="0"/>
              <a:t>Continuous Integration (CI)</a:t>
            </a:r>
            <a:r>
              <a:rPr lang="en-US" sz="2000" dirty="0"/>
              <a:t>: automated testing performed at high frequency and fine granularity</a:t>
            </a:r>
          </a:p>
          <a:p>
            <a:pPr lvl="1"/>
            <a:r>
              <a:rPr lang="en-US" sz="1800" dirty="0"/>
              <a:t>Aimed at preventing code changes from breaking key branches of development (e.g. main)</a:t>
            </a:r>
          </a:p>
          <a:p>
            <a:pPr lvl="1"/>
            <a:r>
              <a:rPr lang="en-US" sz="1800" dirty="0"/>
              <a:t>Lives “within” your development workflow</a:t>
            </a:r>
          </a:p>
          <a:p>
            <a:pPr lvl="1"/>
            <a:r>
              <a:rPr lang="en-US" sz="1800" dirty="0"/>
              <a:t>Potential issues: extreme automation, test granularity, coverage, 3</a:t>
            </a:r>
            <a:r>
              <a:rPr lang="en-US" sz="1800" baseline="30000" dirty="0"/>
              <a:t>rd</a:t>
            </a:r>
            <a:r>
              <a:rPr lang="en-US" sz="1800" dirty="0"/>
              <a:t>-party services/resources </a:t>
            </a:r>
          </a:p>
        </p:txBody>
      </p:sp>
    </p:spTree>
    <p:extLst>
      <p:ext uri="{BB962C8B-B14F-4D97-AF65-F5344CB8AC3E}">
        <p14:creationId xmlns:p14="http://schemas.microsoft.com/office/powerpoint/2010/main" val="2331209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764131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120140"/>
            <a:ext cx="5588582" cy="525780"/>
          </a:xfrm>
        </p:spPr>
        <p:txBody>
          <a:bodyPr anchor="ctr"/>
          <a:lstStyle/>
          <a:p>
            <a:pPr algn="ctr"/>
            <a:r>
              <a:rPr lang="en-US" dirty="0"/>
              <a:t>Common situations</a:t>
            </a:r>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64746" y="1829570"/>
            <a:ext cx="5588582" cy="4299450"/>
          </a:xfrm>
        </p:spPr>
        <p:txBody>
          <a:bodyPr>
            <a:noAutofit/>
          </a:bodyPr>
          <a:lstStyle/>
          <a:p>
            <a:r>
              <a:rPr lang="en-US" sz="1800" dirty="0"/>
              <a:t>Just getting started</a:t>
            </a:r>
          </a:p>
          <a:p>
            <a:pPr lvl="1"/>
            <a:r>
              <a:rPr lang="en-US" sz="1600" dirty="0"/>
              <a:t>Many technologies/choices; often in the ”cloud”</a:t>
            </a:r>
          </a:p>
          <a:p>
            <a:pPr lvl="1"/>
            <a:r>
              <a:rPr lang="en-US" sz="1600" dirty="0"/>
              <a:t>Solution: start small, simple, build up</a:t>
            </a:r>
          </a:p>
          <a:p>
            <a:r>
              <a:rPr lang="en-US" sz="1800" dirty="0"/>
              <a:t>Developing suitable tests</a:t>
            </a:r>
          </a:p>
          <a:p>
            <a:pPr lvl="1"/>
            <a:r>
              <a:rPr lang="en-US" sz="1600" dirty="0"/>
              <a:t>Many project’s existing tests not suitable for CI</a:t>
            </a:r>
          </a:p>
          <a:p>
            <a:pPr lvl="1"/>
            <a:r>
              <a:rPr lang="en-US" sz="1600" dirty="0"/>
              <a:t>CI testing is a balance of thoroughness and responsiveness</a:t>
            </a:r>
          </a:p>
          <a:p>
            <a:pPr lvl="1"/>
            <a:r>
              <a:rPr lang="en-US" sz="1600" dirty="0"/>
              <a:t>Solution: Simplify/refactor and/or sub-setting test suite</a:t>
            </a:r>
          </a:p>
          <a:p>
            <a:r>
              <a:rPr lang="en-US" sz="1800" dirty="0"/>
              <a:t>Ensuring sufficient coverage</a:t>
            </a:r>
          </a:p>
          <a:p>
            <a:pPr lvl="1"/>
            <a:r>
              <a:rPr lang="en-US" sz="1600" dirty="0"/>
              <a:t>Some changes to code never get tested – CI can provide a false sense of security</a:t>
            </a:r>
          </a:p>
          <a:p>
            <a:pPr lvl="1"/>
            <a:r>
              <a:rPr lang="en-US" sz="1600"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08962" y="1120140"/>
            <a:ext cx="5531934" cy="525780"/>
          </a:xfrm>
        </p:spPr>
        <p:txBody>
          <a:bodyPr anchor="ctr"/>
          <a:lstStyle/>
          <a:p>
            <a:pPr algn="ctr"/>
            <a:r>
              <a:rPr lang="en-US" dirty="0"/>
              <a:t>Advanced situations</a:t>
            </a:r>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08962" y="1829570"/>
            <a:ext cx="5531934" cy="3908290"/>
          </a:xfrm>
        </p:spPr>
        <p:txBody>
          <a:bodyPr>
            <a:noAutofit/>
          </a:bodyPr>
          <a:lstStyle/>
          <a:p>
            <a:r>
              <a:rPr lang="en-US" sz="1800" dirty="0"/>
              <a:t>Defining failure for </a:t>
            </a:r>
            <a:r>
              <a:rPr lang="en-US" sz="1800" i="1" dirty="0"/>
              <a:t>many</a:t>
            </a:r>
            <a:r>
              <a:rPr lang="en-US" sz="1800" dirty="0"/>
              <a:t> configurations / inconsistent failures</a:t>
            </a:r>
          </a:p>
          <a:p>
            <a:pPr lvl="1"/>
            <a:r>
              <a:rPr lang="en-US" sz="1600" dirty="0"/>
              <a:t>Bit-for-bit (exact) match vs. fuzzy match</a:t>
            </a:r>
          </a:p>
          <a:p>
            <a:pPr lvl="1"/>
            <a:r>
              <a:rPr lang="en-US" sz="1600" dirty="0"/>
              <a:t>Solution: absolute/relative tolerances </a:t>
            </a:r>
            <a:r>
              <a:rPr lang="en-US" sz="1600" dirty="0">
                <a:sym typeface="Wingdings" pitchFamily="2" charset="2"/>
              </a:rPr>
              <a:t></a:t>
            </a:r>
            <a:r>
              <a:rPr lang="en-US" sz="1600" dirty="0"/>
              <a:t> AI/ML</a:t>
            </a:r>
          </a:p>
          <a:p>
            <a:r>
              <a:rPr lang="en-US" sz="1800" dirty="0"/>
              <a:t>Numerous 3</a:t>
            </a:r>
            <a:r>
              <a:rPr lang="en-US" sz="1800" baseline="30000" dirty="0"/>
              <a:t>rd</a:t>
            </a:r>
            <a:r>
              <a:rPr lang="en-US" sz="1800" dirty="0"/>
              <a:t> party libraries (TPLs)</a:t>
            </a:r>
          </a:p>
          <a:p>
            <a:pPr lvl="1"/>
            <a:r>
              <a:rPr lang="en-US" sz="1600" dirty="0"/>
              <a:t>Compiling takes too long</a:t>
            </a:r>
          </a:p>
          <a:p>
            <a:pPr lvl="1"/>
            <a:r>
              <a:rPr lang="en-US" sz="1600" dirty="0"/>
              <a:t>Solution: cache pre-built TPLs, containers</a:t>
            </a:r>
          </a:p>
          <a:p>
            <a:r>
              <a:rPr lang="en-US" sz="1800" dirty="0"/>
              <a:t>Performance testing</a:t>
            </a:r>
          </a:p>
          <a:p>
            <a:pPr lvl="1"/>
            <a:r>
              <a:rPr lang="en-US" sz="1600" dirty="0"/>
              <a:t>Avoid time-, space-, scaling-performance degradation</a:t>
            </a:r>
          </a:p>
          <a:p>
            <a:pPr lvl="1"/>
            <a:r>
              <a:rPr lang="en-US" sz="1600" dirty="0"/>
              <a:t>Solution: Performance instrumentation and </a:t>
            </a:r>
            <a:r>
              <a:rPr lang="en-US" sz="1600" i="1" dirty="0"/>
              <a:t>scheduled</a:t>
            </a:r>
            <a:r>
              <a:rPr lang="en-US" sz="1600" dirty="0"/>
              <a:t> testing </a:t>
            </a:r>
          </a:p>
          <a:p>
            <a:pPr lvl="1"/>
            <a:endParaRPr lang="en-US" dirty="0"/>
          </a:p>
          <a:p>
            <a:endParaRPr lang="en-US" dirty="0"/>
          </a:p>
        </p:txBody>
      </p:sp>
    </p:spTree>
    <p:extLst>
      <p:ext uri="{BB962C8B-B14F-4D97-AF65-F5344CB8AC3E}">
        <p14:creationId xmlns:p14="http://schemas.microsoft.com/office/powerpoint/2010/main" val="26947625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Resources </a:t>
            </a:r>
          </a:p>
          <a:p>
            <a:pPr lvl="1"/>
            <a:r>
              <a:rPr lang="en-US" dirty="0"/>
              <a:t>GitHub, </a:t>
            </a:r>
            <a:r>
              <a:rPr lang="en-US" dirty="0" err="1"/>
              <a:t>BitBucket</a:t>
            </a:r>
            <a:r>
              <a:rPr lang="en-US" dirty="0"/>
              <a:t>, GitLab, etc. provide shared runners</a:t>
            </a:r>
          </a:p>
          <a:p>
            <a:pPr lvl="1"/>
            <a:r>
              <a:rPr lang="en-US" dirty="0"/>
              <a:t>AWS, Azure Pipelines have free tiers that can be used</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CADES @ ORNL, Bamboo @ LLNL, Jenkins @ ANL, Travis+CDash @ NERSC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3006101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94604" y="5908856"/>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Where is CI?</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sp>
        <p:nvSpPr>
          <p:cNvPr id="5" name="Cloud 4">
            <a:extLst>
              <a:ext uri="{FF2B5EF4-FFF2-40B4-BE49-F238E27FC236}">
                <a16:creationId xmlns:a16="http://schemas.microsoft.com/office/drawing/2014/main" id="{FF94D852-131A-0142-B8B0-0452F1A53090}"/>
              </a:ext>
            </a:extLst>
          </p:cNvPr>
          <p:cNvSpPr/>
          <p:nvPr/>
        </p:nvSpPr>
        <p:spPr>
          <a:xfrm>
            <a:off x="7665269" y="411480"/>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endParaRPr lang="en-US" sz="2000" u="sng" dirty="0">
              <a:solidFill>
                <a:schemeClr val="bg1"/>
              </a:solidFill>
            </a:endParaRPr>
          </a:p>
        </p:txBody>
      </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2770747" y="2201766"/>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
        <p:nvSpPr>
          <p:cNvPr id="13" name="Arc 12">
            <a:extLst>
              <a:ext uri="{FF2B5EF4-FFF2-40B4-BE49-F238E27FC236}">
                <a16:creationId xmlns:a16="http://schemas.microsoft.com/office/drawing/2014/main" id="{508D9E39-67C4-1F40-885A-14A5F5FBE393}"/>
              </a:ext>
            </a:extLst>
          </p:cNvPr>
          <p:cNvSpPr/>
          <p:nvPr/>
        </p:nvSpPr>
        <p:spPr>
          <a:xfrm>
            <a:off x="-673751" y="1909605"/>
            <a:ext cx="6768163" cy="4896822"/>
          </a:xfrm>
          <a:prstGeom prst="arc">
            <a:avLst>
              <a:gd name="adj1" fmla="val 16783515"/>
              <a:gd name="adj2" fmla="val 14616"/>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FAFF16C-8B1C-0F47-AF77-F36D931C0E07}"/>
              </a:ext>
            </a:extLst>
          </p:cNvPr>
          <p:cNvCxnSpPr/>
          <p:nvPr/>
        </p:nvCxnSpPr>
        <p:spPr>
          <a:xfrm flipV="1">
            <a:off x="3177292" y="1731818"/>
            <a:ext cx="5121581" cy="13015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A388D7B-265B-3947-9495-10586AB76A8C}"/>
              </a:ext>
            </a:extLst>
          </p:cNvPr>
          <p:cNvCxnSpPr/>
          <p:nvPr/>
        </p:nvCxnSpPr>
        <p:spPr>
          <a:xfrm flipV="1">
            <a:off x="3115811" y="1425336"/>
            <a:ext cx="5121581" cy="130155"/>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2" name="Arc 41">
            <a:extLst>
              <a:ext uri="{FF2B5EF4-FFF2-40B4-BE49-F238E27FC236}">
                <a16:creationId xmlns:a16="http://schemas.microsoft.com/office/drawing/2014/main" id="{2A9AB693-07B8-A04E-AD61-6B7B70745D46}"/>
              </a:ext>
            </a:extLst>
          </p:cNvPr>
          <p:cNvSpPr/>
          <p:nvPr/>
        </p:nvSpPr>
        <p:spPr>
          <a:xfrm>
            <a:off x="-688750" y="1527554"/>
            <a:ext cx="7196798" cy="5706569"/>
          </a:xfrm>
          <a:prstGeom prst="arc">
            <a:avLst>
              <a:gd name="adj1" fmla="val 16783515"/>
              <a:gd name="adj2" fmla="val 14616"/>
            </a:avLst>
          </a:prstGeom>
          <a:ln w="25400">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8EDFD37D-1EA1-3549-AB95-B348A9BD09A6}"/>
              </a:ext>
            </a:extLst>
          </p:cNvPr>
          <p:cNvSpPr/>
          <p:nvPr/>
        </p:nvSpPr>
        <p:spPr>
          <a:xfrm>
            <a:off x="11343949" y="4567396"/>
            <a:ext cx="591639" cy="762000"/>
          </a:xfrm>
          <a:custGeom>
            <a:avLst/>
            <a:gdLst>
              <a:gd name="connsiteX0" fmla="*/ 0 w 591639"/>
              <a:gd name="connsiteY0" fmla="*/ 0 h 762000"/>
              <a:gd name="connsiteX1" fmla="*/ 484909 w 591639"/>
              <a:gd name="connsiteY1" fmla="*/ 138545 h 762000"/>
              <a:gd name="connsiteX2" fmla="*/ 554181 w 591639"/>
              <a:gd name="connsiteY2" fmla="*/ 554181 h 762000"/>
              <a:gd name="connsiteX3" fmla="*/ 13854 w 591639"/>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591639" h="762000">
                <a:moveTo>
                  <a:pt x="0" y="0"/>
                </a:moveTo>
                <a:cubicBezTo>
                  <a:pt x="196273" y="23091"/>
                  <a:pt x="392546" y="46182"/>
                  <a:pt x="484909" y="138545"/>
                </a:cubicBezTo>
                <a:cubicBezTo>
                  <a:pt x="577272" y="230908"/>
                  <a:pt x="632690" y="450272"/>
                  <a:pt x="554181" y="554181"/>
                </a:cubicBezTo>
                <a:cubicBezTo>
                  <a:pt x="475672" y="658090"/>
                  <a:pt x="244763" y="710045"/>
                  <a:pt x="13854" y="762000"/>
                </a:cubicBezTo>
              </a:path>
            </a:pathLst>
          </a:custGeom>
          <a:noFill/>
          <a:ln w="25400">
            <a:solidFill>
              <a:schemeClr val="accent1">
                <a:shade val="95000"/>
                <a:satMod val="105000"/>
              </a:schemeClr>
            </a:solidFill>
            <a:tailEnd type="stealth" w="lg" len="lg"/>
          </a:ln>
          <a:effectLst>
            <a:outerShdw blurRad="44450" dist="27940" dir="5400000" algn="ctr">
              <a:srgbClr val="000000">
                <a:alpha val="32000"/>
              </a:srgbClr>
            </a:outerShdw>
          </a:effectLst>
        </p:spPr>
        <p:txBody>
          <a:bodyPr rtlCol="0" anchor="ctr"/>
          <a:lstStyle/>
          <a:p>
            <a:pPr algn="ctr"/>
            <a:endParaRPr lang="en-US"/>
          </a:p>
        </p:txBody>
      </p:sp>
      <p:cxnSp>
        <p:nvCxnSpPr>
          <p:cNvPr id="25" name="Straight Arrow Connector 24">
            <a:extLst>
              <a:ext uri="{FF2B5EF4-FFF2-40B4-BE49-F238E27FC236}">
                <a16:creationId xmlns:a16="http://schemas.microsoft.com/office/drawing/2014/main" id="{8C7131A9-9A98-AC47-B8AF-E9592397D651}"/>
              </a:ext>
            </a:extLst>
          </p:cNvPr>
          <p:cNvCxnSpPr/>
          <p:nvPr/>
        </p:nvCxnSpPr>
        <p:spPr>
          <a:xfrm flipV="1">
            <a:off x="3173062" y="963212"/>
            <a:ext cx="1032423" cy="97360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9A17C09-59F3-5E41-93DB-ED3706369652}"/>
              </a:ext>
            </a:extLst>
          </p:cNvPr>
          <p:cNvCxnSpPr/>
          <p:nvPr/>
        </p:nvCxnSpPr>
        <p:spPr>
          <a:xfrm flipV="1">
            <a:off x="3173063" y="581161"/>
            <a:ext cx="1032423" cy="97360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5" name="Cloud 44">
            <a:extLst>
              <a:ext uri="{FF2B5EF4-FFF2-40B4-BE49-F238E27FC236}">
                <a16:creationId xmlns:a16="http://schemas.microsoft.com/office/drawing/2014/main" id="{17EAE5D7-6051-4649-A34E-C07C282391C6}"/>
              </a:ext>
            </a:extLst>
          </p:cNvPr>
          <p:cNvSpPr/>
          <p:nvPr/>
        </p:nvSpPr>
        <p:spPr>
          <a:xfrm>
            <a:off x="4317653" y="-25038"/>
            <a:ext cx="2335429" cy="119357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dirty="0" err="1">
                <a:solidFill>
                  <a:schemeClr val="bg1"/>
                </a:solidFill>
              </a:rPr>
              <a:t>codecov.io</a:t>
            </a:r>
            <a:endParaRPr lang="en-US" sz="2000" dirty="0">
              <a:solidFill>
                <a:schemeClr val="bg1"/>
              </a:solidFill>
            </a:endParaRPr>
          </a:p>
        </p:txBody>
      </p:sp>
      <p:pic>
        <p:nvPicPr>
          <p:cNvPr id="48" name="Picture 47">
            <a:extLst>
              <a:ext uri="{FF2B5EF4-FFF2-40B4-BE49-F238E27FC236}">
                <a16:creationId xmlns:a16="http://schemas.microsoft.com/office/drawing/2014/main" id="{C2DE1634-13A6-6D4F-9F05-C887668B04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9682" y="550057"/>
            <a:ext cx="470605" cy="457532"/>
          </a:xfrm>
          <a:prstGeom prst="rect">
            <a:avLst/>
          </a:prstGeom>
        </p:spPr>
      </p:pic>
      <p:cxnSp>
        <p:nvCxnSpPr>
          <p:cNvPr id="49" name="Straight Arrow Connector 48">
            <a:extLst>
              <a:ext uri="{FF2B5EF4-FFF2-40B4-BE49-F238E27FC236}">
                <a16:creationId xmlns:a16="http://schemas.microsoft.com/office/drawing/2014/main" id="{8B0DB8B3-5868-3148-B273-B06A17AA555F}"/>
              </a:ext>
            </a:extLst>
          </p:cNvPr>
          <p:cNvCxnSpPr>
            <a:cxnSpLocks/>
          </p:cNvCxnSpPr>
          <p:nvPr/>
        </p:nvCxnSpPr>
        <p:spPr>
          <a:xfrm>
            <a:off x="7264075" y="5711447"/>
            <a:ext cx="1268509" cy="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A9FBA09-2B49-444C-980E-D6F0610B7BF8}"/>
              </a:ext>
            </a:extLst>
          </p:cNvPr>
          <p:cNvCxnSpPr>
            <a:cxnSpLocks/>
          </p:cNvCxnSpPr>
          <p:nvPr/>
        </p:nvCxnSpPr>
        <p:spPr>
          <a:xfrm>
            <a:off x="7264076" y="5329396"/>
            <a:ext cx="1287923" cy="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08EF9A80-4084-554A-83A6-816E99F932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0164" y="944122"/>
            <a:ext cx="1370220" cy="822132"/>
          </a:xfrm>
          <a:prstGeom prst="rect">
            <a:avLst/>
          </a:prstGeom>
        </p:spPr>
      </p:pic>
      <p:cxnSp>
        <p:nvCxnSpPr>
          <p:cNvPr id="2" name="Straight Arrow Connector 1">
            <a:extLst>
              <a:ext uri="{FF2B5EF4-FFF2-40B4-BE49-F238E27FC236}">
                <a16:creationId xmlns:a16="http://schemas.microsoft.com/office/drawing/2014/main" id="{507FC196-BB7B-5C7D-0E64-36A7F1F32623}"/>
              </a:ext>
            </a:extLst>
          </p:cNvPr>
          <p:cNvCxnSpPr>
            <a:cxnSpLocks/>
          </p:cNvCxnSpPr>
          <p:nvPr/>
        </p:nvCxnSpPr>
        <p:spPr>
          <a:xfrm>
            <a:off x="2699210" y="5525548"/>
            <a:ext cx="2124581" cy="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E6B9298-5F3C-571D-ECC3-37402B3F15FA}"/>
              </a:ext>
            </a:extLst>
          </p:cNvPr>
          <p:cNvCxnSpPr>
            <a:cxnSpLocks/>
          </p:cNvCxnSpPr>
          <p:nvPr/>
        </p:nvCxnSpPr>
        <p:spPr>
          <a:xfrm flipH="1">
            <a:off x="624677" y="2820520"/>
            <a:ext cx="355984" cy="1340663"/>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233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C56C657-7816-604D-88C7-878DE1E6B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92" y="994545"/>
            <a:ext cx="5303180" cy="3128010"/>
          </a:xfrm>
          <a:prstGeom prst="rect">
            <a:avLst/>
          </a:prstGeom>
        </p:spPr>
      </p:pic>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nvPr>
        </p:nvGraphicFramePr>
        <p:xfrm>
          <a:off x="457200" y="2871207"/>
          <a:ext cx="5607806" cy="3001535"/>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17641">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502932">
                <a:tc>
                  <a:txBody>
                    <a:bodyPr/>
                    <a:lstStyle/>
                    <a:p>
                      <a:r>
                        <a:rPr lang="en-US" sz="1600" dirty="0"/>
                        <a:t>GitHub Actions</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3327690306"/>
                  </a:ext>
                </a:extLst>
              </a:tr>
              <a:tr h="714693">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502932">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654575">
                <a:tc>
                  <a:txBody>
                    <a:bodyPr/>
                    <a:lstStyle/>
                    <a:p>
                      <a:r>
                        <a:rPr lang="en-US" dirty="0"/>
                        <a:t>Travis</a:t>
                      </a:r>
                    </a:p>
                  </a:txBody>
                  <a:tcPr/>
                </a:tc>
                <a:tc>
                  <a:txBody>
                    <a:bodyPr/>
                    <a:lstStyle/>
                    <a:p>
                      <a:r>
                        <a:rPr lang="en-US" sz="1600" dirty="0"/>
                        <a:t>repo YAML file [&amp; repo scripts]</a:t>
                      </a:r>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167495025"/>
                  </a:ext>
                </a:extLst>
              </a:tr>
            </a:tbl>
          </a:graphicData>
        </a:graphic>
      </p:graphicFrame>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6065006" y="3010829"/>
            <a:ext cx="714935" cy="528662"/>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pic>
        <p:nvPicPr>
          <p:cNvPr id="20" name="Picture 19">
            <a:extLst>
              <a:ext uri="{FF2B5EF4-FFF2-40B4-BE49-F238E27FC236}">
                <a16:creationId xmlns:a16="http://schemas.microsoft.com/office/drawing/2014/main" id="{4AA18BA1-4F9F-8740-B94D-710D4CD8E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9906" y="4392070"/>
            <a:ext cx="4495820" cy="2392116"/>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01A8A-E1B6-6431-F198-342CD4E2145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76A4E51-B13C-D0D1-9C6B-BBC3685054C2}"/>
              </a:ext>
            </a:extLst>
          </p:cNvPr>
          <p:cNvSpPr>
            <a:spLocks noGrp="1"/>
          </p:cNvSpPr>
          <p:nvPr>
            <p:ph idx="1"/>
          </p:nvPr>
        </p:nvSpPr>
        <p:spPr>
          <a:xfrm>
            <a:off x="450592" y="1452964"/>
            <a:ext cx="5066852" cy="4581553"/>
          </a:xfrm>
        </p:spPr>
        <p:txBody>
          <a:bodyPr/>
          <a:lstStyle/>
          <a:p>
            <a:r>
              <a:rPr lang="en-US" dirty="0"/>
              <a:t>Testing</a:t>
            </a:r>
          </a:p>
          <a:p>
            <a:pPr lvl="1"/>
            <a:r>
              <a:rPr lang="en-US" dirty="0"/>
              <a:t>Guidelines</a:t>
            </a:r>
          </a:p>
          <a:p>
            <a:pPr lvl="1"/>
            <a:r>
              <a:rPr lang="en-US" dirty="0"/>
              <a:t>Bugs / Docs / Issue interactions - Where, Who and How</a:t>
            </a:r>
          </a:p>
          <a:p>
            <a:pPr lvl="1"/>
            <a:r>
              <a:rPr lang="en-US" dirty="0"/>
              <a:t>Test Development Examples</a:t>
            </a:r>
          </a:p>
        </p:txBody>
      </p:sp>
      <p:sp>
        <p:nvSpPr>
          <p:cNvPr id="7" name="Content Placeholder 2">
            <a:extLst>
              <a:ext uri="{FF2B5EF4-FFF2-40B4-BE49-F238E27FC236}">
                <a16:creationId xmlns:a16="http://schemas.microsoft.com/office/drawing/2014/main" id="{2C3F4FE1-9C6C-36F8-1EA2-ACEC57764B77}"/>
              </a:ext>
            </a:extLst>
          </p:cNvPr>
          <p:cNvSpPr txBox="1">
            <a:spLocks/>
          </p:cNvSpPr>
          <p:nvPr/>
        </p:nvSpPr>
        <p:spPr bwMode="auto">
          <a:xfrm>
            <a:off x="6366249" y="1325880"/>
            <a:ext cx="4982019" cy="43475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2">
                    <a:lumMod val="50000"/>
                  </a:schemeClr>
                </a:solidFill>
              </a:rPr>
              <a:t>CI</a:t>
            </a:r>
          </a:p>
          <a:p>
            <a:pPr lvl="1"/>
            <a:r>
              <a:rPr lang="en-US" dirty="0">
                <a:solidFill>
                  <a:schemeClr val="bg2">
                    <a:lumMod val="50000"/>
                  </a:schemeClr>
                </a:solidFill>
              </a:rPr>
              <a:t>Definitions</a:t>
            </a:r>
          </a:p>
          <a:p>
            <a:pPr lvl="1"/>
            <a:r>
              <a:rPr lang="en-US" dirty="0">
                <a:solidFill>
                  <a:schemeClr val="bg2">
                    <a:lumMod val="50000"/>
                  </a:schemeClr>
                </a:solidFill>
              </a:rPr>
              <a:t>Process outline</a:t>
            </a:r>
          </a:p>
          <a:p>
            <a:pPr lvl="1"/>
            <a:r>
              <a:rPr lang="en-US" dirty="0">
                <a:solidFill>
                  <a:schemeClr val="bg2">
                    <a:lumMod val="50000"/>
                  </a:schemeClr>
                </a:solidFill>
              </a:rPr>
              <a:t>Examples from Open Projects</a:t>
            </a:r>
          </a:p>
          <a:p>
            <a:pPr lvl="2"/>
            <a:r>
              <a:rPr lang="en-US" dirty="0" err="1">
                <a:solidFill>
                  <a:schemeClr val="bg2">
                    <a:lumMod val="50000"/>
                  </a:schemeClr>
                </a:solidFill>
              </a:rPr>
              <a:t>WarpX</a:t>
            </a:r>
            <a:endParaRPr lang="en-US" dirty="0">
              <a:solidFill>
                <a:schemeClr val="bg2">
                  <a:lumMod val="50000"/>
                </a:schemeClr>
              </a:solidFill>
            </a:endParaRPr>
          </a:p>
          <a:p>
            <a:pPr lvl="2"/>
            <a:r>
              <a:rPr lang="en-US" dirty="0">
                <a:solidFill>
                  <a:schemeClr val="bg2">
                    <a:lumMod val="50000"/>
                  </a:schemeClr>
                </a:solidFill>
              </a:rPr>
              <a:t>Ginkgo</a:t>
            </a:r>
          </a:p>
          <a:p>
            <a:pPr lvl="2"/>
            <a:r>
              <a:rPr lang="en-US" dirty="0">
                <a:solidFill>
                  <a:schemeClr val="bg2">
                    <a:lumMod val="50000"/>
                  </a:schemeClr>
                </a:solidFill>
              </a:rPr>
              <a:t>JEDI</a:t>
            </a:r>
          </a:p>
          <a:p>
            <a:pPr lvl="1"/>
            <a:r>
              <a:rPr lang="en-US" dirty="0">
                <a:solidFill>
                  <a:schemeClr val="bg2">
                    <a:lumMod val="50000"/>
                  </a:schemeClr>
                </a:solidFill>
              </a:rPr>
              <a:t>Hints from the front lines</a:t>
            </a:r>
          </a:p>
          <a:p>
            <a:pPr lvl="1"/>
            <a:r>
              <a:rPr lang="en-US" dirty="0">
                <a:solidFill>
                  <a:schemeClr val="bg2">
                    <a:lumMod val="50000"/>
                  </a:schemeClr>
                </a:solidFill>
              </a:rPr>
              <a:t>Summary: Team experiences with CI</a:t>
            </a:r>
          </a:p>
          <a:p>
            <a:endParaRPr lang="en-US" dirty="0"/>
          </a:p>
        </p:txBody>
      </p:sp>
    </p:spTree>
    <p:extLst>
      <p:ext uri="{BB962C8B-B14F-4D97-AF65-F5344CB8AC3E}">
        <p14:creationId xmlns:p14="http://schemas.microsoft.com/office/powerpoint/2010/main" val="3838594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GitHub Actions:</a:t>
            </a:r>
            <a:br>
              <a:rPr lang="en-US" dirty="0"/>
            </a:br>
            <a:endParaRPr lang="en-US" dirty="0"/>
          </a:p>
        </p:txBody>
      </p:sp>
      <p:pic>
        <p:nvPicPr>
          <p:cNvPr id="4" name="Picture 3">
            <a:extLst>
              <a:ext uri="{FF2B5EF4-FFF2-40B4-BE49-F238E27FC236}">
                <a16:creationId xmlns:a16="http://schemas.microsoft.com/office/drawing/2014/main" id="{AACAB966-56D7-4046-B960-EE7B7548C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868680"/>
            <a:ext cx="7331277" cy="5448300"/>
          </a:xfrm>
          <a:prstGeom prst="rect">
            <a:avLst/>
          </a:prstGeom>
        </p:spPr>
      </p:pic>
    </p:spTree>
    <p:extLst>
      <p:ext uri="{BB962C8B-B14F-4D97-AF65-F5344CB8AC3E}">
        <p14:creationId xmlns:p14="http://schemas.microsoft.com/office/powerpoint/2010/main" val="2311277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err="1"/>
              <a:t>github.com</a:t>
            </a:r>
            <a:endParaRPr lang="en-US" dirty="0"/>
          </a:p>
        </p:txBody>
      </p:sp>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7046716" y="1027373"/>
            <a:ext cx="4659939" cy="5830627"/>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81046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pic>
        <p:nvPicPr>
          <p:cNvPr id="10" name="Picture 9">
            <a:extLst>
              <a:ext uri="{FF2B5EF4-FFF2-40B4-BE49-F238E27FC236}">
                <a16:creationId xmlns:a16="http://schemas.microsoft.com/office/drawing/2014/main" id="{F7572412-240E-CF4F-80ED-C6A0E21EE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4" y="1027373"/>
            <a:ext cx="5822246" cy="5418724"/>
          </a:xfrm>
          <a:prstGeom prst="rect">
            <a:avLst/>
          </a:prstGeom>
        </p:spPr>
      </p:pic>
    </p:spTree>
    <p:extLst>
      <p:ext uri="{BB962C8B-B14F-4D97-AF65-F5344CB8AC3E}">
        <p14:creationId xmlns:p14="http://schemas.microsoft.com/office/powerpoint/2010/main" val="4025096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E14D-1100-0F4B-4A85-CB60514F4037}"/>
              </a:ext>
            </a:extLst>
          </p:cNvPr>
          <p:cNvSpPr>
            <a:spLocks noGrp="1"/>
          </p:cNvSpPr>
          <p:nvPr>
            <p:ph type="title"/>
          </p:nvPr>
        </p:nvSpPr>
        <p:spPr/>
        <p:txBody>
          <a:bodyPr/>
          <a:lstStyle/>
          <a:p>
            <a:r>
              <a:rPr lang="en-US" dirty="0"/>
              <a:t>What could possibly go wrong?</a:t>
            </a:r>
          </a:p>
        </p:txBody>
      </p:sp>
      <p:sp>
        <p:nvSpPr>
          <p:cNvPr id="4" name="TextBox 3">
            <a:extLst>
              <a:ext uri="{FF2B5EF4-FFF2-40B4-BE49-F238E27FC236}">
                <a16:creationId xmlns:a16="http://schemas.microsoft.com/office/drawing/2014/main" id="{31DFC532-6C58-5C74-8293-4EA5AA4431AB}"/>
              </a:ext>
            </a:extLst>
          </p:cNvPr>
          <p:cNvSpPr txBox="1"/>
          <p:nvPr/>
        </p:nvSpPr>
        <p:spPr>
          <a:xfrm>
            <a:off x="1910687" y="1719618"/>
            <a:ext cx="8348680" cy="3046988"/>
          </a:xfrm>
          <a:prstGeom prst="rect">
            <a:avLst/>
          </a:prstGeom>
          <a:solidFill>
            <a:schemeClr val="accent4">
              <a:lumMod val="20000"/>
              <a:lumOff val="80000"/>
            </a:schemeClr>
          </a:solidFill>
          <a:ln>
            <a:solidFill>
              <a:schemeClr val="accent4">
                <a:lumMod val="75000"/>
              </a:schemeClr>
            </a:solidFill>
          </a:ln>
          <a:effectLst>
            <a:softEdge rad="0"/>
          </a:effectLst>
        </p:spPr>
        <p:txBody>
          <a:bodyPr wrap="square">
            <a:spAutoFit/>
          </a:bodyPr>
          <a:lstStyle/>
          <a:p>
            <a:pPr algn="l"/>
            <a:r>
              <a:rPr lang="en-US" sz="2400" b="1" i="0" dirty="0">
                <a:solidFill>
                  <a:srgbClr val="24292F"/>
                </a:solidFill>
                <a:effectLst/>
                <a:latin typeface="+mn-lt"/>
              </a:rPr>
              <a:t>Warning:</a:t>
            </a:r>
            <a:r>
              <a:rPr lang="en-US" sz="2400" b="0" i="0" dirty="0">
                <a:solidFill>
                  <a:srgbClr val="24292F"/>
                </a:solidFill>
                <a:effectLst/>
                <a:latin typeface="+mn-lt"/>
              </a:rPr>
              <a:t> When creating workflows and actions, you should always consider whether your code might execute untrusted input from possible attackers. Certain contexts should be treated as untrusted input, as an attacker could insert their own malicious content. For more information, see "</a:t>
            </a:r>
            <a:r>
              <a:rPr lang="en-US" sz="2400" b="0" i="0" u="sng" dirty="0">
                <a:solidFill>
                  <a:srgbClr val="24292F"/>
                </a:solidFill>
                <a:effectLst/>
                <a:latin typeface="+mn-lt"/>
                <a:hlinkClick r:id="rId2"/>
              </a:rPr>
              <a:t>Understanding the risk of script injections</a:t>
            </a:r>
            <a:r>
              <a:rPr lang="en-US" sz="2400" b="0" i="0" dirty="0">
                <a:solidFill>
                  <a:srgbClr val="24292F"/>
                </a:solidFill>
                <a:effectLst/>
                <a:latin typeface="+mn-lt"/>
              </a:rPr>
              <a:t>."</a:t>
            </a:r>
          </a:p>
          <a:p>
            <a:endParaRPr lang="en-US" sz="2400" dirty="0">
              <a:latin typeface="+mn-lt"/>
            </a:endParaRPr>
          </a:p>
          <a:p>
            <a:pPr algn="ctr"/>
            <a:r>
              <a:rPr lang="en-US" sz="2400" dirty="0">
                <a:latin typeface="+mn-lt"/>
              </a:rPr>
              <a:t>(</a:t>
            </a:r>
            <a:r>
              <a:rPr lang="en-US" sz="2400" dirty="0" err="1">
                <a:latin typeface="+mn-lt"/>
              </a:rPr>
              <a:t>github</a:t>
            </a:r>
            <a:r>
              <a:rPr lang="en-US" sz="2400" dirty="0">
                <a:latin typeface="+mn-lt"/>
              </a:rPr>
              <a:t>)</a:t>
            </a:r>
          </a:p>
        </p:txBody>
      </p:sp>
    </p:spTree>
    <p:extLst>
      <p:ext uri="{BB962C8B-B14F-4D97-AF65-F5344CB8AC3E}">
        <p14:creationId xmlns:p14="http://schemas.microsoft.com/office/powerpoint/2010/main" val="2102865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AADE2-7232-935A-C697-3123EBFDA092}"/>
              </a:ext>
            </a:extLst>
          </p:cNvPr>
          <p:cNvSpPr>
            <a:spLocks noGrp="1"/>
          </p:cNvSpPr>
          <p:nvPr>
            <p:ph type="title"/>
          </p:nvPr>
        </p:nvSpPr>
        <p:spPr/>
        <p:txBody>
          <a:bodyPr/>
          <a:lstStyle/>
          <a:p>
            <a:r>
              <a:rPr lang="en-US" dirty="0"/>
              <a:t>Software Supply Chain Stability / Security</a:t>
            </a:r>
          </a:p>
        </p:txBody>
      </p:sp>
      <p:sp>
        <p:nvSpPr>
          <p:cNvPr id="3" name="Content Placeholder 2">
            <a:extLst>
              <a:ext uri="{FF2B5EF4-FFF2-40B4-BE49-F238E27FC236}">
                <a16:creationId xmlns:a16="http://schemas.microsoft.com/office/drawing/2014/main" id="{DCDF3B71-DB0A-A1F2-A299-AD9F1EECB221}"/>
              </a:ext>
            </a:extLst>
          </p:cNvPr>
          <p:cNvSpPr>
            <a:spLocks noGrp="1"/>
          </p:cNvSpPr>
          <p:nvPr>
            <p:ph idx="1"/>
          </p:nvPr>
        </p:nvSpPr>
        <p:spPr>
          <a:xfrm>
            <a:off x="666011" y="1405111"/>
            <a:ext cx="10480210" cy="4380834"/>
          </a:xfrm>
        </p:spPr>
        <p:txBody>
          <a:bodyPr/>
          <a:lstStyle/>
          <a:p>
            <a:r>
              <a:rPr lang="en-US" dirty="0"/>
              <a:t>Packaging systems may install vulnerable software </a:t>
            </a:r>
          </a:p>
          <a:p>
            <a:r>
              <a:rPr lang="en-US" dirty="0"/>
              <a:t>Regularly test your dependencies – check for CVE-s on dependencies?</a:t>
            </a:r>
          </a:p>
          <a:p>
            <a:r>
              <a:rPr lang="en-US" dirty="0"/>
              <a:t>Add GPG-signatures to releases</a:t>
            </a:r>
          </a:p>
          <a:p>
            <a:pPr lvl="1"/>
            <a:r>
              <a:rPr lang="en-US" dirty="0"/>
              <a:t>Ensures the code has not been tampered with</a:t>
            </a:r>
          </a:p>
          <a:p>
            <a:pPr lvl="1"/>
            <a:r>
              <a:rPr lang="en-US" dirty="0"/>
              <a:t>Places responsibility on developer for ensuring software stack trustworthiness</a:t>
            </a:r>
          </a:p>
          <a:p>
            <a:r>
              <a:rPr lang="en-US" dirty="0" err="1"/>
              <a:t>Lockfiles</a:t>
            </a:r>
            <a:r>
              <a:rPr lang="en-US" dirty="0"/>
              <a:t> – </a:t>
            </a:r>
            <a:r>
              <a:rPr lang="en-US" dirty="0" err="1"/>
              <a:t>npm</a:t>
            </a:r>
            <a:r>
              <a:rPr lang="en-US" dirty="0"/>
              <a:t> package-</a:t>
            </a:r>
            <a:r>
              <a:rPr lang="en-US" dirty="0" err="1"/>
              <a:t>lock.json</a:t>
            </a:r>
            <a:r>
              <a:rPr lang="en-US" dirty="0"/>
              <a:t> / </a:t>
            </a:r>
            <a:r>
              <a:rPr lang="en-US" dirty="0" err="1"/>
              <a:t>Gemfile.lock</a:t>
            </a:r>
            <a:r>
              <a:rPr lang="en-US" dirty="0"/>
              <a:t> / </a:t>
            </a:r>
            <a:r>
              <a:rPr lang="en-US" dirty="0" err="1"/>
              <a:t>poetry.lock</a:t>
            </a:r>
            <a:r>
              <a:rPr lang="en-US" dirty="0"/>
              <a:t> / </a:t>
            </a:r>
            <a:r>
              <a:rPr lang="en-US" dirty="0" err="1"/>
              <a:t>Spack.lock</a:t>
            </a:r>
            <a:r>
              <a:rPr lang="en-US" dirty="0"/>
              <a:t> (kind of) / etc.</a:t>
            </a:r>
          </a:p>
          <a:p>
            <a:pPr lvl="1"/>
            <a:r>
              <a:rPr lang="en-US" dirty="0"/>
              <a:t>Allows auditing of exact versions for all installed dependencies</a:t>
            </a:r>
          </a:p>
          <a:p>
            <a:endParaRPr lang="en-US" dirty="0"/>
          </a:p>
        </p:txBody>
      </p:sp>
    </p:spTree>
    <p:extLst>
      <p:ext uri="{BB962C8B-B14F-4D97-AF65-F5344CB8AC3E}">
        <p14:creationId xmlns:p14="http://schemas.microsoft.com/office/powerpoint/2010/main" val="6302565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41277-4713-63C4-6DA6-DFF0436D467C}"/>
              </a:ext>
            </a:extLst>
          </p:cNvPr>
          <p:cNvSpPr>
            <a:spLocks noGrp="1"/>
          </p:cNvSpPr>
          <p:nvPr>
            <p:ph type="title"/>
          </p:nvPr>
        </p:nvSpPr>
        <p:spPr/>
        <p:txBody>
          <a:bodyPr/>
          <a:lstStyle/>
          <a:p>
            <a:r>
              <a:rPr lang="en-US" dirty="0"/>
              <a:t>The case for software productivity</a:t>
            </a:r>
          </a:p>
        </p:txBody>
      </p:sp>
      <p:sp>
        <p:nvSpPr>
          <p:cNvPr id="4" name="TextBox 3">
            <a:extLst>
              <a:ext uri="{FF2B5EF4-FFF2-40B4-BE49-F238E27FC236}">
                <a16:creationId xmlns:a16="http://schemas.microsoft.com/office/drawing/2014/main" id="{D8BE44BD-36EF-C1CA-42D4-ABE03A5436D0}"/>
              </a:ext>
            </a:extLst>
          </p:cNvPr>
          <p:cNvSpPr txBox="1"/>
          <p:nvPr/>
        </p:nvSpPr>
        <p:spPr>
          <a:xfrm>
            <a:off x="675861" y="1228397"/>
            <a:ext cx="10204174" cy="4401205"/>
          </a:xfrm>
          <a:prstGeom prst="rect">
            <a:avLst/>
          </a:prstGeom>
          <a:noFill/>
        </p:spPr>
        <p:txBody>
          <a:bodyPr wrap="square">
            <a:spAutoFit/>
          </a:bodyPr>
          <a:lstStyle/>
          <a:p>
            <a:r>
              <a:rPr lang="en-US" sz="2000" dirty="0"/>
              <a:t>In software-driven research, </a:t>
            </a:r>
            <a:r>
              <a:rPr lang="en-US" sz="2000" b="1" dirty="0"/>
              <a:t>scientific productivity is strongly coupled to software productivity</a:t>
            </a:r>
            <a:r>
              <a:rPr lang="en-US" sz="2000" dirty="0"/>
              <a:t>. Hence, the scientific output of a research group can be held by challenges such as new computer architectures, advanced algorithms or changing teams of developers. To prevent this productivity collapse, </a:t>
            </a:r>
            <a:r>
              <a:rPr lang="en-US" sz="2000" b="1" dirty="0"/>
              <a:t>software development needs to be sustainable and scalable by producing comprehensible, maintainable, and extensible code</a:t>
            </a:r>
            <a:r>
              <a:rPr lang="en-US" sz="2000" dirty="0"/>
              <a:t>. At the same time, </a:t>
            </a:r>
            <a:r>
              <a:rPr lang="en-US" sz="2000" b="1" dirty="0"/>
              <a:t>it is essential to release changes ... rapidly to the users</a:t>
            </a:r>
            <a:r>
              <a:rPr lang="en-US" sz="2000" dirty="0"/>
              <a:t>, an ability that usually falls under the term continuous delivery. Last but not least, the scientific standard demands </a:t>
            </a:r>
            <a:r>
              <a:rPr lang="en-US" sz="2000" b="1" dirty="0"/>
              <a:t>correctness, credibility and reproducibility of numerical results in published work</a:t>
            </a:r>
            <a:r>
              <a:rPr lang="en-US" sz="2000" dirty="0"/>
              <a:t>. To fulfill these requirements in a challenging environment formed by complex algorithms, performance sensitive codes, the diversity of architectures, and the multidisciplinary of teams, the DCA++ project employs well-proven tools and successful techniques of the software industry [16]. While adopting these methods can require an effort, </a:t>
            </a:r>
            <a:r>
              <a:rPr lang="en-US" sz="2000" b="1" dirty="0"/>
              <a:t>we believe that [these methods] represent a substantial factor for a research code to become a long-lived software project</a:t>
            </a:r>
            <a:r>
              <a:rPr lang="en-US" sz="2000" dirty="0"/>
              <a:t>.</a:t>
            </a:r>
          </a:p>
        </p:txBody>
      </p:sp>
      <p:sp>
        <p:nvSpPr>
          <p:cNvPr id="6" name="TextBox 5">
            <a:extLst>
              <a:ext uri="{FF2B5EF4-FFF2-40B4-BE49-F238E27FC236}">
                <a16:creationId xmlns:a16="http://schemas.microsoft.com/office/drawing/2014/main" id="{9B65028F-BCA0-A68E-01E5-F54BCD983481}"/>
              </a:ext>
            </a:extLst>
          </p:cNvPr>
          <p:cNvSpPr txBox="1"/>
          <p:nvPr/>
        </p:nvSpPr>
        <p:spPr>
          <a:xfrm>
            <a:off x="675861" y="5740134"/>
            <a:ext cx="7151805" cy="584775"/>
          </a:xfrm>
          <a:prstGeom prst="rect">
            <a:avLst/>
          </a:prstGeom>
          <a:noFill/>
        </p:spPr>
        <p:txBody>
          <a:bodyPr wrap="square">
            <a:spAutoFit/>
          </a:bodyPr>
          <a:lstStyle/>
          <a:p>
            <a:r>
              <a:rPr lang="en-US" sz="1600" dirty="0"/>
              <a:t>DCA++,</a:t>
            </a:r>
            <a:r>
              <a:rPr lang="en-US" sz="1600" dirty="0" err="1"/>
              <a:t>Hähner</a:t>
            </a:r>
            <a:r>
              <a:rPr lang="en-US" sz="1600" dirty="0"/>
              <a:t>, Alvarez, Maier, </a:t>
            </a:r>
            <a:r>
              <a:rPr lang="en-US" sz="1600" dirty="0" err="1"/>
              <a:t>Solcà</a:t>
            </a:r>
            <a:r>
              <a:rPr lang="en-US" sz="1600" dirty="0"/>
              <a:t>, </a:t>
            </a:r>
            <a:r>
              <a:rPr lang="en-US" sz="1600" dirty="0" err="1"/>
              <a:t>Staar</a:t>
            </a:r>
            <a:r>
              <a:rPr lang="en-US" sz="1600" dirty="0"/>
              <a:t>, Summers, Schulthess, </a:t>
            </a:r>
            <a:r>
              <a:rPr lang="en-US" sz="1600" dirty="0" err="1"/>
              <a:t>Comput</a:t>
            </a:r>
            <a:r>
              <a:rPr lang="en-US" sz="1600" dirty="0"/>
              <a:t>. Phys. </a:t>
            </a:r>
            <a:r>
              <a:rPr lang="en-US" sz="1600" dirty="0" err="1"/>
              <a:t>Commun</a:t>
            </a:r>
            <a:r>
              <a:rPr lang="en-US" sz="1600" dirty="0"/>
              <a:t>. 246, 106709 (2020). DOI:</a:t>
            </a:r>
            <a:r>
              <a:rPr lang="en-US" sz="1600" dirty="0">
                <a:hlinkClick r:id="rId3"/>
              </a:rPr>
              <a:t>10.1016/j.cpc.2019.01.006</a:t>
            </a:r>
            <a:endParaRPr lang="en-US" sz="1600" dirty="0"/>
          </a:p>
        </p:txBody>
      </p:sp>
    </p:spTree>
    <p:extLst>
      <p:ext uri="{BB962C8B-B14F-4D97-AF65-F5344CB8AC3E}">
        <p14:creationId xmlns:p14="http://schemas.microsoft.com/office/powerpoint/2010/main" val="3126007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 library architecture separating the core containing the&#10;algorithms from architecture-specific backends.">
            <a:extLst>
              <a:ext uri="{FF2B5EF4-FFF2-40B4-BE49-F238E27FC236}">
                <a16:creationId xmlns:a16="http://schemas.microsoft.com/office/drawing/2014/main" id="{17F47C63-0AD0-2659-8EBC-EF1C25A0B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5627" y="496722"/>
            <a:ext cx="7930411" cy="42646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C8E4A8-5673-4A07-0C65-A8AC854D59B7}"/>
              </a:ext>
            </a:extLst>
          </p:cNvPr>
          <p:cNvSpPr txBox="1"/>
          <p:nvPr/>
        </p:nvSpPr>
        <p:spPr>
          <a:xfrm>
            <a:off x="755249" y="5064714"/>
            <a:ext cx="9946246" cy="923330"/>
          </a:xfrm>
          <a:prstGeom prst="rect">
            <a:avLst/>
          </a:prstGeom>
          <a:noFill/>
        </p:spPr>
        <p:txBody>
          <a:bodyPr wrap="square">
            <a:spAutoFit/>
          </a:bodyPr>
          <a:lstStyle/>
          <a:p>
            <a:r>
              <a:rPr lang="en-US" b="0" i="0" dirty="0">
                <a:solidFill>
                  <a:srgbClr val="212529"/>
                </a:solidFill>
                <a:effectLst/>
                <a:latin typeface="+mn-lt"/>
              </a:rPr>
              <a:t>Aside from </a:t>
            </a:r>
            <a:r>
              <a:rPr lang="en-US" b="0" i="0" cap="small" dirty="0">
                <a:solidFill>
                  <a:srgbClr val="212529"/>
                </a:solidFill>
                <a:effectLst/>
                <a:latin typeface="+mn-lt"/>
              </a:rPr>
              <a:t>Ginkgo</a:t>
            </a:r>
            <a:r>
              <a:rPr lang="en-US" b="0" i="0" dirty="0">
                <a:solidFill>
                  <a:srgbClr val="212529"/>
                </a:solidFill>
                <a:effectLst/>
                <a:latin typeface="+mn-lt"/>
              </a:rPr>
              <a:t> being used as a framework for algorithmic research, </a:t>
            </a:r>
            <a:r>
              <a:rPr lang="en-US" b="1" i="0" dirty="0">
                <a:solidFill>
                  <a:srgbClr val="212529"/>
                </a:solidFill>
                <a:effectLst/>
                <a:latin typeface="+mn-lt"/>
              </a:rPr>
              <a:t>its primary intention is to provide a numerical software ecosystem designed for easy adoption by the scientific computing community</a:t>
            </a:r>
            <a:r>
              <a:rPr lang="en-US" b="0" i="0" dirty="0">
                <a:solidFill>
                  <a:srgbClr val="212529"/>
                </a:solidFill>
                <a:effectLst/>
                <a:latin typeface="+mn-lt"/>
              </a:rPr>
              <a:t>. This requires sophisticated </a:t>
            </a:r>
            <a:r>
              <a:rPr lang="en-US" b="1" i="0" dirty="0">
                <a:solidFill>
                  <a:srgbClr val="212529"/>
                </a:solidFill>
                <a:effectLst/>
                <a:latin typeface="+mn-lt"/>
              </a:rPr>
              <a:t>design guidelines and high quality code</a:t>
            </a:r>
            <a:r>
              <a:rPr lang="en-US" b="0" i="0" dirty="0">
                <a:solidFill>
                  <a:srgbClr val="212529"/>
                </a:solidFill>
                <a:effectLst/>
                <a:latin typeface="+mn-lt"/>
              </a:rPr>
              <a:t>.</a:t>
            </a:r>
            <a:endParaRPr lang="en-US" dirty="0">
              <a:latin typeface="+mn-lt"/>
            </a:endParaRPr>
          </a:p>
        </p:txBody>
      </p:sp>
      <p:sp>
        <p:nvSpPr>
          <p:cNvPr id="7" name="Title 1">
            <a:extLst>
              <a:ext uri="{FF2B5EF4-FFF2-40B4-BE49-F238E27FC236}">
                <a16:creationId xmlns:a16="http://schemas.microsoft.com/office/drawing/2014/main" id="{986811AF-F3FA-5D46-A44E-512B2CE504A3}"/>
              </a:ext>
            </a:extLst>
          </p:cNvPr>
          <p:cNvSpPr>
            <a:spLocks noGrp="1"/>
          </p:cNvSpPr>
          <p:nvPr>
            <p:ph type="title"/>
          </p:nvPr>
        </p:nvSpPr>
        <p:spPr/>
        <p:txBody>
          <a:bodyPr/>
          <a:lstStyle/>
          <a:p>
            <a:r>
              <a:rPr lang="en-US" dirty="0"/>
              <a:t>The case for software design</a:t>
            </a:r>
          </a:p>
        </p:txBody>
      </p:sp>
      <p:sp>
        <p:nvSpPr>
          <p:cNvPr id="9" name="TextBox 8">
            <a:extLst>
              <a:ext uri="{FF2B5EF4-FFF2-40B4-BE49-F238E27FC236}">
                <a16:creationId xmlns:a16="http://schemas.microsoft.com/office/drawing/2014/main" id="{8EB1BD53-71A8-C88B-488C-FC289B61DFC1}"/>
              </a:ext>
            </a:extLst>
          </p:cNvPr>
          <p:cNvSpPr txBox="1"/>
          <p:nvPr/>
        </p:nvSpPr>
        <p:spPr>
          <a:xfrm>
            <a:off x="755249" y="6030093"/>
            <a:ext cx="6992030" cy="830997"/>
          </a:xfrm>
          <a:prstGeom prst="rect">
            <a:avLst/>
          </a:prstGeom>
          <a:noFill/>
        </p:spPr>
        <p:txBody>
          <a:bodyPr wrap="square">
            <a:spAutoFit/>
          </a:bodyPr>
          <a:lstStyle/>
          <a:p>
            <a:pPr algn="l"/>
            <a:r>
              <a:rPr lang="en-US" sz="1600" b="0" i="0" cap="small" dirty="0">
                <a:solidFill>
                  <a:srgbClr val="212529"/>
                </a:solidFill>
                <a:effectLst/>
                <a:latin typeface="+mn-lt"/>
              </a:rPr>
              <a:t>Ginkgo</a:t>
            </a:r>
            <a:r>
              <a:rPr lang="en-US" sz="1600" b="0" i="0" dirty="0">
                <a:solidFill>
                  <a:srgbClr val="212529"/>
                </a:solidFill>
                <a:effectLst/>
                <a:latin typeface="+mn-lt"/>
              </a:rPr>
              <a:t>, </a:t>
            </a:r>
            <a:r>
              <a:rPr lang="en-US" sz="1600" b="0" i="0" dirty="0" err="1">
                <a:solidFill>
                  <a:srgbClr val="212529"/>
                </a:solidFill>
                <a:effectLst/>
                <a:latin typeface="+mn-lt"/>
              </a:rPr>
              <a:t>Anzt</a:t>
            </a:r>
            <a:r>
              <a:rPr lang="en-US" sz="1600" b="0" i="0" dirty="0">
                <a:solidFill>
                  <a:srgbClr val="212529"/>
                </a:solidFill>
                <a:effectLst/>
                <a:latin typeface="+mn-lt"/>
              </a:rPr>
              <a:t>, </a:t>
            </a:r>
            <a:r>
              <a:rPr lang="en-US" sz="1600" b="0" i="0" dirty="0" err="1">
                <a:solidFill>
                  <a:srgbClr val="212529"/>
                </a:solidFill>
                <a:effectLst/>
                <a:latin typeface="+mn-lt"/>
              </a:rPr>
              <a:t>Cojean</a:t>
            </a:r>
            <a:r>
              <a:rPr lang="en-US" sz="1600" b="0" i="0" dirty="0">
                <a:solidFill>
                  <a:srgbClr val="212529"/>
                </a:solidFill>
                <a:effectLst/>
                <a:latin typeface="+mn-lt"/>
              </a:rPr>
              <a:t>, </a:t>
            </a:r>
            <a:r>
              <a:rPr lang="en-US" sz="1600" b="0" i="0" dirty="0" err="1">
                <a:solidFill>
                  <a:srgbClr val="212529"/>
                </a:solidFill>
                <a:effectLst/>
                <a:latin typeface="+mn-lt"/>
              </a:rPr>
              <a:t>Flegar</a:t>
            </a:r>
            <a:r>
              <a:rPr lang="en-US" sz="1600" b="0" i="0" dirty="0">
                <a:solidFill>
                  <a:srgbClr val="212529"/>
                </a:solidFill>
                <a:effectLst/>
                <a:latin typeface="+mn-lt"/>
              </a:rPr>
              <a:t>, </a:t>
            </a:r>
            <a:r>
              <a:rPr lang="en-US" sz="1600" b="0" i="0" dirty="0" err="1">
                <a:solidFill>
                  <a:srgbClr val="212529"/>
                </a:solidFill>
                <a:effectLst/>
                <a:latin typeface="+mn-lt"/>
              </a:rPr>
              <a:t>Göbl</a:t>
            </a:r>
            <a:r>
              <a:rPr lang="en-US" sz="1600" b="0" i="0" dirty="0">
                <a:solidFill>
                  <a:srgbClr val="212529"/>
                </a:solidFill>
                <a:effectLst/>
                <a:latin typeface="+mn-lt"/>
              </a:rPr>
              <a:t>, </a:t>
            </a:r>
            <a:r>
              <a:rPr lang="en-US" sz="1600" b="0" i="0" dirty="0" err="1">
                <a:solidFill>
                  <a:srgbClr val="212529"/>
                </a:solidFill>
                <a:effectLst/>
                <a:latin typeface="+mn-lt"/>
              </a:rPr>
              <a:t>Grützmcher</a:t>
            </a:r>
            <a:r>
              <a:rPr lang="en-US" sz="1600" b="0" i="0" dirty="0">
                <a:solidFill>
                  <a:srgbClr val="212529"/>
                </a:solidFill>
                <a:effectLst/>
                <a:latin typeface="+mn-lt"/>
              </a:rPr>
              <a:t>, Nayak, </a:t>
            </a:r>
            <a:r>
              <a:rPr lang="en-US" sz="1600" b="0" i="0" dirty="0" err="1">
                <a:solidFill>
                  <a:srgbClr val="212529"/>
                </a:solidFill>
                <a:effectLst/>
                <a:latin typeface="+mn-lt"/>
              </a:rPr>
              <a:t>Ribizel</a:t>
            </a:r>
            <a:r>
              <a:rPr lang="en-US" sz="1600" b="0" i="0" dirty="0">
                <a:solidFill>
                  <a:srgbClr val="212529"/>
                </a:solidFill>
                <a:effectLst/>
                <a:latin typeface="+mn-lt"/>
              </a:rPr>
              <a:t>, Tsai, Quintana-</a:t>
            </a:r>
            <a:r>
              <a:rPr lang="en-US" sz="1600" b="0" i="0" dirty="0" err="1">
                <a:solidFill>
                  <a:srgbClr val="212529"/>
                </a:solidFill>
                <a:effectLst/>
                <a:latin typeface="+mn-lt"/>
              </a:rPr>
              <a:t>Ortí</a:t>
            </a:r>
            <a:r>
              <a:rPr lang="en-US" sz="1600" b="0" i="0" dirty="0">
                <a:solidFill>
                  <a:srgbClr val="212529"/>
                </a:solidFill>
                <a:effectLst/>
                <a:latin typeface="+mn-lt"/>
              </a:rPr>
              <a:t>, ACM Trans. Math. Software 48, 1-33 (2022). </a:t>
            </a:r>
            <a:r>
              <a:rPr lang="en-US" sz="1600" b="0" i="0" dirty="0">
                <a:solidFill>
                  <a:srgbClr val="212529"/>
                </a:solidFill>
                <a:effectLst/>
                <a:latin typeface="+mn-lt"/>
                <a:hlinkClick r:id="rId4"/>
              </a:rPr>
              <a:t>DOI:10.1145/3480935</a:t>
            </a:r>
            <a:endParaRPr lang="en-US" sz="1600" b="0" i="0" dirty="0">
              <a:solidFill>
                <a:srgbClr val="212529"/>
              </a:solidFill>
              <a:effectLst/>
              <a:latin typeface="+mn-lt"/>
            </a:endParaRPr>
          </a:p>
        </p:txBody>
      </p:sp>
    </p:spTree>
    <p:extLst>
      <p:ext uri="{BB962C8B-B14F-4D97-AF65-F5344CB8AC3E}">
        <p14:creationId xmlns:p14="http://schemas.microsoft.com/office/powerpoint/2010/main" val="410760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6"/>
          <p:cNvSpPr txBox="1"/>
          <p:nvPr/>
        </p:nvSpPr>
        <p:spPr>
          <a:xfrm>
            <a:off x="89887" y="53797"/>
            <a:ext cx="12028825" cy="399917"/>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999" b="1" dirty="0">
                <a:solidFill>
                  <a:schemeClr val="dk1"/>
                </a:solidFill>
                <a:latin typeface="+mj-lt"/>
                <a:cs typeface="Calibri"/>
                <a:sym typeface="Calibri"/>
              </a:rPr>
              <a:t>Warp-X</a:t>
            </a:r>
            <a:endParaRPr dirty="0">
              <a:latin typeface="+mj-lt"/>
            </a:endParaRPr>
          </a:p>
        </p:txBody>
      </p:sp>
      <p:grpSp>
        <p:nvGrpSpPr>
          <p:cNvPr id="5" name="Group 4">
            <a:extLst>
              <a:ext uri="{FF2B5EF4-FFF2-40B4-BE49-F238E27FC236}">
                <a16:creationId xmlns:a16="http://schemas.microsoft.com/office/drawing/2014/main" id="{EBF6FD20-691B-76C9-C3E5-B97BDA36B6A7}"/>
              </a:ext>
            </a:extLst>
          </p:cNvPr>
          <p:cNvGrpSpPr/>
          <p:nvPr/>
        </p:nvGrpSpPr>
        <p:grpSpPr>
          <a:xfrm>
            <a:off x="525643" y="1611852"/>
            <a:ext cx="8862992" cy="4467290"/>
            <a:chOff x="572802" y="534072"/>
            <a:chExt cx="11553126" cy="5823220"/>
          </a:xfrm>
        </p:grpSpPr>
        <p:sp>
          <p:nvSpPr>
            <p:cNvPr id="420" name="Google Shape;420;p16"/>
            <p:cNvSpPr txBox="1"/>
            <p:nvPr/>
          </p:nvSpPr>
          <p:spPr>
            <a:xfrm>
              <a:off x="1150805" y="734080"/>
              <a:ext cx="2993035" cy="401110"/>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400" dirty="0" err="1">
                  <a:solidFill>
                    <a:srgbClr val="00B050"/>
                  </a:solidFill>
                  <a:latin typeface="Courier"/>
                  <a:ea typeface="Courier"/>
                  <a:cs typeface="Courier"/>
                  <a:sym typeface="Courier"/>
                </a:rPr>
                <a:t>WarpX</a:t>
              </a:r>
              <a:r>
                <a:rPr lang="en-US" sz="1400" dirty="0">
                  <a:solidFill>
                    <a:srgbClr val="00B050"/>
                  </a:solidFill>
                  <a:latin typeface="Courier"/>
                  <a:ea typeface="Courier"/>
                  <a:cs typeface="Courier"/>
                  <a:sym typeface="Courier"/>
                </a:rPr>
                <a:t>/Regression/</a:t>
              </a:r>
              <a:endParaRPr dirty="0"/>
            </a:p>
          </p:txBody>
        </p:sp>
        <p:sp>
          <p:nvSpPr>
            <p:cNvPr id="421" name="Google Shape;421;p16"/>
            <p:cNvSpPr txBox="1"/>
            <p:nvPr/>
          </p:nvSpPr>
          <p:spPr>
            <a:xfrm>
              <a:off x="572802" y="2629115"/>
              <a:ext cx="5645675" cy="3490304"/>
            </a:xfrm>
            <a:prstGeom prst="rect">
              <a:avLst/>
            </a:prstGeom>
            <a:no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b="1" dirty="0">
                  <a:solidFill>
                    <a:schemeClr val="dk1"/>
                  </a:solidFill>
                  <a:latin typeface="+mn-lt"/>
                  <a:ea typeface="Calibri"/>
                  <a:cs typeface="Calibri"/>
                  <a:sym typeface="Calibri"/>
                </a:rPr>
                <a:t>Nightly builds on CRD clusters </a:t>
              </a:r>
              <a:r>
                <a:rPr lang="en-US" sz="1400" b="1" dirty="0" err="1">
                  <a:solidFill>
                    <a:schemeClr val="dk1"/>
                  </a:solidFill>
                  <a:latin typeface="+mn-lt"/>
                  <a:ea typeface="Calibri"/>
                  <a:cs typeface="Calibri"/>
                  <a:sym typeface="Calibri"/>
                </a:rPr>
                <a:t>Battra</a:t>
              </a:r>
              <a:r>
                <a:rPr lang="en-US" sz="1400" b="1" dirty="0">
                  <a:solidFill>
                    <a:schemeClr val="dk1"/>
                  </a:solidFill>
                  <a:latin typeface="+mn-lt"/>
                  <a:ea typeface="Calibri"/>
                  <a:cs typeface="Calibri"/>
                  <a:sym typeface="Calibri"/>
                </a:rPr>
                <a:t> (CPU) and Garuda (GPU)</a:t>
              </a:r>
              <a:endParaRPr dirty="0">
                <a:latin typeface="+mn-lt"/>
              </a:endParaRPr>
            </a:p>
            <a:p>
              <a:pPr>
                <a:spcBef>
                  <a:spcPts val="0"/>
                </a:spcBef>
                <a:spcAft>
                  <a:spcPts val="0"/>
                </a:spcAft>
              </a:pP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Every night</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See https://</a:t>
              </a:r>
              <a:r>
                <a:rPr lang="en-US" sz="1400" dirty="0" err="1">
                  <a:solidFill>
                    <a:schemeClr val="dk1"/>
                  </a:solidFill>
                  <a:latin typeface="+mn-lt"/>
                  <a:ea typeface="Calibri"/>
                  <a:cs typeface="Calibri"/>
                  <a:sym typeface="Calibri"/>
                </a:rPr>
                <a:t>github.com</a:t>
              </a:r>
              <a:r>
                <a:rPr lang="en-US" sz="1400" dirty="0">
                  <a:solidFill>
                    <a:schemeClr val="dk1"/>
                  </a:solidFill>
                  <a:latin typeface="+mn-lt"/>
                  <a:ea typeface="Calibri"/>
                  <a:cs typeface="Calibri"/>
                  <a:sym typeface="Calibri"/>
                </a:rPr>
                <a:t>/ECP-</a:t>
              </a:r>
              <a:r>
                <a:rPr lang="en-US" sz="1400" dirty="0" err="1">
                  <a:solidFill>
                    <a:schemeClr val="dk1"/>
                  </a:solidFill>
                  <a:latin typeface="+mn-lt"/>
                  <a:ea typeface="Calibri"/>
                  <a:cs typeface="Calibri"/>
                  <a:sym typeface="Calibri"/>
                </a:rPr>
                <a:t>WarpX</a:t>
              </a:r>
              <a:r>
                <a:rPr lang="en-US" sz="1400" dirty="0">
                  <a:solidFill>
                    <a:schemeClr val="dk1"/>
                  </a:solidFill>
                  <a:latin typeface="+mn-lt"/>
                  <a:ea typeface="Calibri"/>
                  <a:cs typeface="Calibri"/>
                  <a:sym typeface="Calibri"/>
                </a:rPr>
                <a:t>/</a:t>
              </a:r>
              <a:r>
                <a:rPr lang="en-US" sz="1400" dirty="0" err="1">
                  <a:solidFill>
                    <a:schemeClr val="dk1"/>
                  </a:solidFill>
                  <a:latin typeface="+mn-lt"/>
                  <a:ea typeface="Calibri"/>
                  <a:cs typeface="Calibri"/>
                  <a:sym typeface="Calibri"/>
                </a:rPr>
                <a:t>regression_testing</a:t>
              </a: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Compare with ref to machine precision</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Published at </a:t>
              </a:r>
              <a:r>
                <a:rPr lang="en-US" sz="1400" u="sng" dirty="0">
                  <a:solidFill>
                    <a:schemeClr val="dk1"/>
                  </a:solidFill>
                  <a:latin typeface="+mn-lt"/>
                  <a:ea typeface="Calibri"/>
                  <a:cs typeface="Calibri"/>
                  <a:sym typeface="Calibri"/>
                  <a:hlinkClick r:id="rId3">
                    <a:extLst>
                      <a:ext uri="{A12FA001-AC4F-418D-AE19-62706E023703}">
                        <ahyp:hlinkClr xmlns:ahyp="http://schemas.microsoft.com/office/drawing/2018/hyperlinkcolor" val="tx"/>
                      </a:ext>
                    </a:extLst>
                  </a:hlinkClick>
                </a:rPr>
                <a:t>https://ccse.lbl.gov/pub/RegressionTesting/WarpX/</a:t>
              </a:r>
              <a:endParaRPr sz="1400" dirty="0">
                <a:solidFill>
                  <a:schemeClr val="dk1"/>
                </a:solidFill>
                <a:latin typeface="+mn-lt"/>
                <a:ea typeface="Calibri"/>
                <a:cs typeface="Calibri"/>
                <a:sym typeface="Calibri"/>
              </a:endParaRPr>
            </a:p>
            <a:p>
              <a:pPr marL="285664" indent="-196791">
                <a:spcBef>
                  <a:spcPts val="0"/>
                </a:spcBef>
                <a:spcAft>
                  <a:spcPts val="0"/>
                </a:spcAft>
                <a:buClr>
                  <a:schemeClr val="dk1"/>
                </a:buClr>
                <a:buSzPts val="1400"/>
              </a:pPr>
              <a:endParaRPr sz="1400" dirty="0">
                <a:solidFill>
                  <a:schemeClr val="dk1"/>
                </a:solidFill>
                <a:latin typeface="+mn-lt"/>
                <a:ea typeface="Calibri"/>
                <a:cs typeface="Calibri"/>
                <a:sym typeface="Calibri"/>
              </a:endParaRPr>
            </a:p>
            <a:p>
              <a:pPr>
                <a:spcBef>
                  <a:spcPts val="0"/>
                </a:spcBef>
                <a:spcAft>
                  <a:spcPts val="0"/>
                </a:spcAft>
              </a:pPr>
              <a:r>
                <a:rPr lang="en-US" sz="1400" dirty="0">
                  <a:solidFill>
                    <a:schemeClr val="dk1"/>
                  </a:solidFill>
                  <a:latin typeface="+mn-lt"/>
                  <a:ea typeface="Calibri"/>
                  <a:cs typeface="Calibri"/>
                  <a:sym typeface="Calibri"/>
                </a:rPr>
                <a:t>* Catch everything (and more)</a:t>
              </a:r>
              <a:endParaRPr sz="1400" dirty="0">
                <a:solidFill>
                  <a:schemeClr val="dk1"/>
                </a:solidFill>
                <a:latin typeface="+mn-lt"/>
                <a:ea typeface="Calibri"/>
                <a:cs typeface="Calibri"/>
                <a:sym typeface="Calibri"/>
              </a:endParaRPr>
            </a:p>
          </p:txBody>
        </p:sp>
        <p:sp>
          <p:nvSpPr>
            <p:cNvPr id="422" name="Google Shape;422;p16"/>
            <p:cNvSpPr txBox="1"/>
            <p:nvPr/>
          </p:nvSpPr>
          <p:spPr>
            <a:xfrm>
              <a:off x="3583713" y="697774"/>
              <a:ext cx="2276711" cy="481348"/>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dirty="0" err="1">
                  <a:solidFill>
                    <a:schemeClr val="dk1"/>
                  </a:solidFill>
                  <a:latin typeface="+mn-lt"/>
                  <a:ea typeface="Calibri"/>
                  <a:cs typeface="Calibri"/>
                  <a:sym typeface="Calibri"/>
                </a:rPr>
                <a:t>WarpX-tests.ini</a:t>
              </a:r>
              <a:endParaRPr dirty="0">
                <a:solidFill>
                  <a:schemeClr val="dk1"/>
                </a:solidFill>
                <a:latin typeface="+mn-lt"/>
                <a:ea typeface="Calibri"/>
                <a:cs typeface="Calibri"/>
                <a:sym typeface="Calibri"/>
              </a:endParaRPr>
            </a:p>
          </p:txBody>
        </p:sp>
        <p:sp>
          <p:nvSpPr>
            <p:cNvPr id="423" name="Google Shape;423;p16"/>
            <p:cNvSpPr txBox="1"/>
            <p:nvPr/>
          </p:nvSpPr>
          <p:spPr>
            <a:xfrm>
              <a:off x="7934388" y="653799"/>
              <a:ext cx="3423514" cy="962782"/>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400" dirty="0" err="1">
                  <a:solidFill>
                    <a:schemeClr val="dk1"/>
                  </a:solidFill>
                  <a:latin typeface="Courier"/>
                  <a:ea typeface="Courier"/>
                  <a:cs typeface="Courier"/>
                  <a:sym typeface="Courier"/>
                </a:rPr>
                <a:t>WarpX</a:t>
              </a:r>
              <a:r>
                <a:rPr lang="en-US" sz="1400" dirty="0">
                  <a:solidFill>
                    <a:schemeClr val="dk1"/>
                  </a:solidFill>
                  <a:latin typeface="Courier"/>
                  <a:ea typeface="Courier"/>
                  <a:cs typeface="Courier"/>
                  <a:sym typeface="Courier"/>
                </a:rPr>
                <a:t>/Examples/</a:t>
              </a:r>
              <a:endParaRPr dirty="0"/>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Input files</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Analysis script</a:t>
              </a:r>
              <a:endParaRPr dirty="0">
                <a:latin typeface="+mn-lt"/>
              </a:endParaRPr>
            </a:p>
          </p:txBody>
        </p:sp>
        <p:sp>
          <p:nvSpPr>
            <p:cNvPr id="424" name="Google Shape;424;p16"/>
            <p:cNvSpPr txBox="1"/>
            <p:nvPr/>
          </p:nvSpPr>
          <p:spPr>
            <a:xfrm>
              <a:off x="7578011" y="2866987"/>
              <a:ext cx="4547917" cy="3490305"/>
            </a:xfrm>
            <a:prstGeom prst="rect">
              <a:avLst/>
            </a:prstGeom>
            <a:no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b="1" dirty="0" err="1">
                  <a:solidFill>
                    <a:schemeClr val="dk1"/>
                  </a:solidFill>
                  <a:latin typeface="+mn-lt"/>
                  <a:ea typeface="Calibri"/>
                  <a:cs typeface="Calibri"/>
                  <a:sym typeface="Calibri"/>
                </a:rPr>
                <a:t>TravisCI</a:t>
              </a:r>
              <a:r>
                <a:rPr lang="en-US" sz="1400" b="1" dirty="0">
                  <a:solidFill>
                    <a:schemeClr val="dk1"/>
                  </a:solidFill>
                  <a:latin typeface="+mn-lt"/>
                  <a:ea typeface="Calibri"/>
                  <a:cs typeface="Calibri"/>
                  <a:sym typeface="Calibri"/>
                </a:rPr>
                <a:t> tests on every commit on GitHub</a:t>
              </a:r>
              <a:endParaRPr dirty="0">
                <a:latin typeface="+mn-lt"/>
              </a:endParaRPr>
            </a:p>
            <a:p>
              <a:pPr>
                <a:spcBef>
                  <a:spcPts val="0"/>
                </a:spcBef>
                <a:spcAft>
                  <a:spcPts val="0"/>
                </a:spcAft>
              </a:pP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Every time you push on a branch with open PR</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GitHub tells you when they fail</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Jobs are submitted by batch (see .</a:t>
              </a:r>
              <a:r>
                <a:rPr lang="en-US" sz="1400" dirty="0" err="1">
                  <a:solidFill>
                    <a:schemeClr val="dk1"/>
                  </a:solidFill>
                  <a:latin typeface="+mn-lt"/>
                  <a:ea typeface="Calibri"/>
                  <a:cs typeface="Calibri"/>
                  <a:sym typeface="Calibri"/>
                </a:rPr>
                <a:t>travis.yml</a:t>
              </a:r>
              <a:r>
                <a:rPr lang="en-US" sz="1400" dirty="0">
                  <a:solidFill>
                    <a:schemeClr val="dk1"/>
                  </a:solidFill>
                  <a:latin typeface="+mn-lt"/>
                  <a:ea typeface="Calibri"/>
                  <a:cs typeface="Calibri"/>
                  <a:sym typeface="Calibri"/>
                </a:rPr>
                <a:t>)</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Only tests compilation, run and analysis!!</a:t>
              </a:r>
              <a:endParaRPr dirty="0">
                <a:latin typeface="+mn-lt"/>
              </a:endParaRPr>
            </a:p>
            <a:p>
              <a:pPr marL="285664" indent="-196791">
                <a:spcBef>
                  <a:spcPts val="0"/>
                </a:spcBef>
                <a:spcAft>
                  <a:spcPts val="0"/>
                </a:spcAft>
                <a:buClr>
                  <a:schemeClr val="dk1"/>
                </a:buClr>
                <a:buSzPts val="1400"/>
              </a:pPr>
              <a:endParaRPr sz="1400" dirty="0">
                <a:solidFill>
                  <a:schemeClr val="dk1"/>
                </a:solidFill>
                <a:latin typeface="+mn-lt"/>
                <a:ea typeface="Calibri"/>
                <a:cs typeface="Calibri"/>
                <a:sym typeface="Calibri"/>
              </a:endParaRPr>
            </a:p>
            <a:p>
              <a:pPr>
                <a:spcBef>
                  <a:spcPts val="0"/>
                </a:spcBef>
                <a:spcAft>
                  <a:spcPts val="0"/>
                </a:spcAft>
              </a:pPr>
              <a:r>
                <a:rPr lang="en-US" sz="1400" dirty="0">
                  <a:solidFill>
                    <a:schemeClr val="dk1"/>
                  </a:solidFill>
                  <a:latin typeface="+mn-lt"/>
                  <a:ea typeface="Calibri"/>
                  <a:cs typeface="Calibri"/>
                  <a:sym typeface="Calibri"/>
                </a:rPr>
                <a:t>* Only catch what we ask for</a:t>
              </a:r>
              <a:endParaRPr sz="1400" dirty="0">
                <a:solidFill>
                  <a:schemeClr val="dk1"/>
                </a:solidFill>
                <a:latin typeface="+mn-lt"/>
                <a:ea typeface="Calibri"/>
                <a:cs typeface="Calibri"/>
                <a:sym typeface="Calibri"/>
              </a:endParaRPr>
            </a:p>
          </p:txBody>
        </p:sp>
        <p:cxnSp>
          <p:nvCxnSpPr>
            <p:cNvPr id="425" name="Google Shape;425;p16"/>
            <p:cNvCxnSpPr>
              <a:cxnSpLocks/>
              <a:stCxn id="422" idx="2"/>
              <a:endCxn id="421" idx="0"/>
            </p:cNvCxnSpPr>
            <p:nvPr/>
          </p:nvCxnSpPr>
          <p:spPr>
            <a:xfrm flipH="1">
              <a:off x="3395640" y="1179122"/>
              <a:ext cx="1326429" cy="1449993"/>
            </a:xfrm>
            <a:prstGeom prst="straightConnector1">
              <a:avLst/>
            </a:prstGeom>
            <a:noFill/>
            <a:ln w="9525" cap="flat" cmpd="sng">
              <a:solidFill>
                <a:schemeClr val="dk1"/>
              </a:solidFill>
              <a:prstDash val="solid"/>
              <a:miter lim="800000"/>
              <a:headEnd type="none" w="sm" len="sm"/>
              <a:tailEnd type="triangle" w="med" len="med"/>
            </a:ln>
          </p:spPr>
        </p:cxnSp>
        <p:cxnSp>
          <p:nvCxnSpPr>
            <p:cNvPr id="426" name="Google Shape;426;p16"/>
            <p:cNvCxnSpPr>
              <a:cxnSpLocks/>
              <a:stCxn id="422" idx="2"/>
              <a:endCxn id="424" idx="0"/>
            </p:cNvCxnSpPr>
            <p:nvPr/>
          </p:nvCxnSpPr>
          <p:spPr>
            <a:xfrm>
              <a:off x="4722069" y="1179122"/>
              <a:ext cx="5129902" cy="1687864"/>
            </a:xfrm>
            <a:prstGeom prst="straightConnector1">
              <a:avLst/>
            </a:prstGeom>
            <a:noFill/>
            <a:ln w="9525" cap="flat" cmpd="sng">
              <a:solidFill>
                <a:schemeClr val="dk1"/>
              </a:solidFill>
              <a:prstDash val="solid"/>
              <a:miter lim="800000"/>
              <a:headEnd type="none" w="sm" len="sm"/>
              <a:tailEnd type="triangle" w="med" len="med"/>
            </a:ln>
          </p:spPr>
        </p:cxnSp>
        <p:sp>
          <p:nvSpPr>
            <p:cNvPr id="427" name="Google Shape;427;p16"/>
            <p:cNvSpPr txBox="1"/>
            <p:nvPr/>
          </p:nvSpPr>
          <p:spPr>
            <a:xfrm>
              <a:off x="6285165" y="1947169"/>
              <a:ext cx="3566805" cy="681947"/>
            </a:xfrm>
            <a:prstGeom prst="rect">
              <a:avLst/>
            </a:prstGeom>
            <a:solidFill>
              <a:schemeClr val="lt1"/>
            </a:solid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dirty="0" err="1">
                  <a:solidFill>
                    <a:schemeClr val="dk1"/>
                  </a:solidFill>
                  <a:latin typeface="Courier"/>
                  <a:ea typeface="Courier"/>
                  <a:cs typeface="Courier"/>
                  <a:sym typeface="Courier"/>
                </a:rPr>
                <a:t>prepare_file_travis.py</a:t>
              </a:r>
              <a:endParaRPr sz="1400" dirty="0">
                <a:solidFill>
                  <a:schemeClr val="dk1"/>
                </a:solidFill>
                <a:latin typeface="Courier"/>
                <a:ea typeface="Courier"/>
                <a:cs typeface="Courier"/>
                <a:sym typeface="Courier"/>
              </a:endParaRPr>
            </a:p>
            <a:p>
              <a:pPr>
                <a:spcBef>
                  <a:spcPts val="0"/>
                </a:spcBef>
                <a:spcAft>
                  <a:spcPts val="0"/>
                </a:spcAft>
              </a:pPr>
              <a:r>
                <a:rPr lang="en-US" sz="1400" dirty="0">
                  <a:solidFill>
                    <a:schemeClr val="dk1"/>
                  </a:solidFill>
                  <a:latin typeface="Calibri"/>
                  <a:ea typeface="Calibri"/>
                  <a:cs typeface="Calibri"/>
                  <a:sym typeface="Calibri"/>
                </a:rPr>
                <a:t>* </a:t>
              </a:r>
              <a:r>
                <a:rPr lang="en-US" sz="1400" dirty="0">
                  <a:solidFill>
                    <a:schemeClr val="dk1"/>
                  </a:solidFill>
                  <a:latin typeface="+mn-lt"/>
                  <a:ea typeface="Calibri"/>
                  <a:cs typeface="Calibri"/>
                  <a:sym typeface="Calibri"/>
                </a:rPr>
                <a:t>reformat</a:t>
              </a:r>
              <a:endParaRPr sz="1400" dirty="0">
                <a:solidFill>
                  <a:schemeClr val="dk1"/>
                </a:solidFill>
                <a:latin typeface="+mn-lt"/>
                <a:ea typeface="Calibri"/>
                <a:cs typeface="Calibri"/>
                <a:sym typeface="Calibri"/>
              </a:endParaRPr>
            </a:p>
          </p:txBody>
        </p:sp>
        <p:sp>
          <p:nvSpPr>
            <p:cNvPr id="428" name="Google Shape;428;p16"/>
            <p:cNvSpPr/>
            <p:nvPr/>
          </p:nvSpPr>
          <p:spPr>
            <a:xfrm>
              <a:off x="7514408" y="534072"/>
              <a:ext cx="3337980" cy="1175225"/>
            </a:xfrm>
            <a:prstGeom prst="ellipse">
              <a:avLst/>
            </a:prstGeom>
            <a:noFill/>
            <a:ln w="12700" cap="flat" cmpd="sng">
              <a:solidFill>
                <a:srgbClr val="31538F"/>
              </a:solidFill>
              <a:prstDash val="solid"/>
              <a:miter lim="800000"/>
              <a:headEnd type="none" w="sm" len="sm"/>
              <a:tailEnd type="none" w="sm" len="sm"/>
            </a:ln>
          </p:spPr>
          <p:txBody>
            <a:bodyPr spcFirstLastPara="1" wrap="square" lIns="91401" tIns="45688" rIns="91401" bIns="45688" anchor="ctr" anchorCtr="0">
              <a:noAutofit/>
            </a:bodyPr>
            <a:lstStyle/>
            <a:p>
              <a:pPr algn="ctr">
                <a:spcBef>
                  <a:spcPts val="0"/>
                </a:spcBef>
                <a:spcAft>
                  <a:spcPts val="0"/>
                </a:spcAft>
              </a:pPr>
              <a:endParaRPr sz="1799">
                <a:solidFill>
                  <a:schemeClr val="lt1"/>
                </a:solidFill>
                <a:latin typeface="Calibri"/>
                <a:ea typeface="Calibri"/>
                <a:cs typeface="Calibri"/>
                <a:sym typeface="Calibri"/>
              </a:endParaRPr>
            </a:p>
          </p:txBody>
        </p:sp>
        <p:cxnSp>
          <p:nvCxnSpPr>
            <p:cNvPr id="430" name="Google Shape;430;p16"/>
            <p:cNvCxnSpPr>
              <a:cxnSpLocks/>
              <a:stCxn id="422" idx="3"/>
              <a:endCxn id="428" idx="2"/>
            </p:cNvCxnSpPr>
            <p:nvPr/>
          </p:nvCxnSpPr>
          <p:spPr>
            <a:xfrm>
              <a:off x="5860423" y="938449"/>
              <a:ext cx="1653985" cy="183236"/>
            </a:xfrm>
            <a:prstGeom prst="straightConnector1">
              <a:avLst/>
            </a:prstGeom>
            <a:noFill/>
            <a:ln w="9525" cap="flat" cmpd="sng">
              <a:solidFill>
                <a:schemeClr val="dk1"/>
              </a:solidFill>
              <a:prstDash val="solid"/>
              <a:miter lim="800000"/>
              <a:headEnd type="triangle" w="med" len="med"/>
              <a:tailEnd type="none" w="sm" len="sm"/>
            </a:ln>
          </p:spPr>
        </p:cxnSp>
      </p:grpSp>
      <p:sp>
        <p:nvSpPr>
          <p:cNvPr id="2" name="Text Placeholder 4">
            <a:extLst>
              <a:ext uri="{FF2B5EF4-FFF2-40B4-BE49-F238E27FC236}">
                <a16:creationId xmlns:a16="http://schemas.microsoft.com/office/drawing/2014/main" id="{50CB9940-9211-40C0-6B5B-DB27D739724C}"/>
              </a:ext>
            </a:extLst>
          </p:cNvPr>
          <p:cNvSpPr txBox="1">
            <a:spLocks/>
          </p:cNvSpPr>
          <p:nvPr/>
        </p:nvSpPr>
        <p:spPr>
          <a:xfrm>
            <a:off x="2028781" y="204321"/>
            <a:ext cx="7889875" cy="379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1600" i="1" dirty="0">
                <a:solidFill>
                  <a:schemeClr val="accent1">
                    <a:lumMod val="75000"/>
                  </a:schemeClr>
                </a:solidFill>
              </a:rPr>
              <a:t>PI: Jean-Luc </a:t>
            </a:r>
            <a:r>
              <a:rPr lang="en-US" sz="1600" i="1" dirty="0" err="1">
                <a:solidFill>
                  <a:schemeClr val="accent1">
                    <a:lumMod val="75000"/>
                  </a:schemeClr>
                </a:solidFill>
              </a:rPr>
              <a:t>Vay</a:t>
            </a:r>
            <a:r>
              <a:rPr lang="en-US" sz="1600" i="1" dirty="0">
                <a:solidFill>
                  <a:schemeClr val="accent1">
                    <a:lumMod val="75000"/>
                  </a:schemeClr>
                </a:solidFill>
              </a:rPr>
              <a:t> (LBNL) – DoE </a:t>
            </a:r>
            <a:r>
              <a:rPr lang="en-US" sz="1600" i="1" dirty="0" err="1">
                <a:solidFill>
                  <a:schemeClr val="accent1">
                    <a:lumMod val="75000"/>
                  </a:schemeClr>
                </a:solidFill>
              </a:rPr>
              <a:t>Exascale</a:t>
            </a:r>
            <a:r>
              <a:rPr lang="en-US" sz="1600" i="1" dirty="0">
                <a:solidFill>
                  <a:schemeClr val="accent1">
                    <a:lumMod val="75000"/>
                  </a:schemeClr>
                </a:solidFill>
              </a:rPr>
              <a:t> Computing Project (ECP)</a:t>
            </a:r>
          </a:p>
        </p:txBody>
      </p:sp>
      <p:pic>
        <p:nvPicPr>
          <p:cNvPr id="3" name="Picture 2">
            <a:extLst>
              <a:ext uri="{FF2B5EF4-FFF2-40B4-BE49-F238E27FC236}">
                <a16:creationId xmlns:a16="http://schemas.microsoft.com/office/drawing/2014/main" id="{47C4DDF4-31F5-A6DB-71C9-D4D00EF2E44C}"/>
              </a:ext>
            </a:extLst>
          </p:cNvPr>
          <p:cNvPicPr>
            <a:picLocks noChangeAspect="1"/>
          </p:cNvPicPr>
          <p:nvPr/>
        </p:nvPicPr>
        <p:blipFill rotWithShape="1">
          <a:blip r:embed="rId4" cstate="hqprint"/>
          <a:srcRect/>
          <a:stretch/>
        </p:blipFill>
        <p:spPr>
          <a:xfrm>
            <a:off x="9566916" y="419666"/>
            <a:ext cx="2447867" cy="1815409"/>
          </a:xfrm>
          <a:prstGeom prst="rect">
            <a:avLst/>
          </a:prstGeom>
          <a:effectLst>
            <a:outerShdw blurRad="50800" dist="38100" dir="8100000" algn="tr" rotWithShape="0">
              <a:prstClr val="black">
                <a:alpha val="40000"/>
              </a:prstClr>
            </a:outerShdw>
          </a:effectLst>
        </p:spPr>
      </p:pic>
      <p:sp>
        <p:nvSpPr>
          <p:cNvPr id="4" name="TextBox 62">
            <a:extLst>
              <a:ext uri="{FF2B5EF4-FFF2-40B4-BE49-F238E27FC236}">
                <a16:creationId xmlns:a16="http://schemas.microsoft.com/office/drawing/2014/main" id="{A835855C-5A11-D8A9-8E49-223B3F95690F}"/>
              </a:ext>
            </a:extLst>
          </p:cNvPr>
          <p:cNvSpPr txBox="1">
            <a:spLocks noChangeArrowheads="1"/>
          </p:cNvSpPr>
          <p:nvPr/>
        </p:nvSpPr>
        <p:spPr bwMode="auto">
          <a:xfrm>
            <a:off x="217168" y="517074"/>
            <a:ext cx="75533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GB" altLang="en-US" sz="1100" dirty="0">
                <a:latin typeface="+mn-lt"/>
              </a:rPr>
              <a:t>A. Almgren, L. D. Amorim, J. Bell,  L. </a:t>
            </a:r>
            <a:r>
              <a:rPr lang="en-GB" altLang="en-US" sz="1100" dirty="0" err="1">
                <a:latin typeface="+mn-lt"/>
              </a:rPr>
              <a:t>Fedeli</a:t>
            </a:r>
            <a:r>
              <a:rPr lang="en-GB" altLang="en-US" sz="1100" dirty="0">
                <a:latin typeface="+mn-lt"/>
              </a:rPr>
              <a:t>, L. Ge, K. Gott, D. P. Grote, A. </a:t>
            </a:r>
            <a:r>
              <a:rPr lang="en-GB" altLang="en-US" sz="1100" dirty="0" err="1">
                <a:latin typeface="+mn-lt"/>
              </a:rPr>
              <a:t>Huebl</a:t>
            </a:r>
            <a:r>
              <a:rPr lang="en-GB" altLang="en-US" sz="1100" dirty="0">
                <a:latin typeface="+mn-lt"/>
              </a:rPr>
              <a:t>, R. </a:t>
            </a:r>
            <a:r>
              <a:rPr lang="en-GB" altLang="en-US" sz="1100" dirty="0" err="1">
                <a:latin typeface="+mn-lt"/>
              </a:rPr>
              <a:t>Jambunathan</a:t>
            </a:r>
            <a:r>
              <a:rPr lang="en-GB" altLang="en-US" sz="1100" dirty="0">
                <a:latin typeface="+mn-lt"/>
              </a:rPr>
              <a:t>, R. </a:t>
            </a:r>
            <a:r>
              <a:rPr lang="en-GB" altLang="en-US" sz="1100" dirty="0" err="1">
                <a:latin typeface="+mn-lt"/>
              </a:rPr>
              <a:t>Lehe</a:t>
            </a:r>
            <a:r>
              <a:rPr lang="en-GB" altLang="en-US" sz="1100" dirty="0">
                <a:latin typeface="+mn-lt"/>
              </a:rPr>
              <a:t>, A. Myers, </a:t>
            </a:r>
          </a:p>
          <a:p>
            <a:pPr eaLnBrk="1" hangingPunct="1">
              <a:lnSpc>
                <a:spcPct val="100000"/>
              </a:lnSpc>
              <a:spcBef>
                <a:spcPct val="0"/>
              </a:spcBef>
              <a:buFontTx/>
              <a:buNone/>
            </a:pPr>
            <a:r>
              <a:rPr lang="en-GB" altLang="en-US" sz="1100" dirty="0">
                <a:latin typeface="+mn-lt"/>
              </a:rPr>
              <a:t>M. Rowan, O. </a:t>
            </a:r>
            <a:r>
              <a:rPr lang="en-GB" altLang="en-US" sz="1100" dirty="0" err="1">
                <a:latin typeface="+mn-lt"/>
              </a:rPr>
              <a:t>Shapoval</a:t>
            </a:r>
            <a:r>
              <a:rPr lang="en-GB" altLang="en-US" sz="1100" dirty="0">
                <a:latin typeface="+mn-lt"/>
              </a:rPr>
              <a:t>, M. </a:t>
            </a:r>
            <a:r>
              <a:rPr lang="en-GB" altLang="en-US" sz="1100" dirty="0" err="1">
                <a:latin typeface="+mn-lt"/>
              </a:rPr>
              <a:t>Thévenet</a:t>
            </a:r>
            <a:r>
              <a:rPr lang="en-GB" altLang="en-US" sz="1100" dirty="0">
                <a:latin typeface="+mn-lt"/>
              </a:rPr>
              <a:t>, J.-L. </a:t>
            </a:r>
            <a:r>
              <a:rPr lang="en-GB" altLang="en-US" sz="1100" dirty="0" err="1">
                <a:latin typeface="+mn-lt"/>
              </a:rPr>
              <a:t>Vay</a:t>
            </a:r>
            <a:r>
              <a:rPr lang="en-GB" altLang="en-US" sz="1100" dirty="0">
                <a:latin typeface="+mn-lt"/>
              </a:rPr>
              <a:t>, H. </a:t>
            </a:r>
            <a:r>
              <a:rPr lang="en-GB" altLang="en-US" sz="1100" dirty="0" err="1">
                <a:latin typeface="+mn-lt"/>
              </a:rPr>
              <a:t>Vincenti</a:t>
            </a:r>
            <a:r>
              <a:rPr lang="en-GB" altLang="en-US" sz="1100" dirty="0">
                <a:latin typeface="+mn-lt"/>
              </a:rPr>
              <a:t>, E. Yang, N. </a:t>
            </a:r>
            <a:r>
              <a:rPr lang="en-GB" altLang="en-US" sz="1100" dirty="0" err="1">
                <a:latin typeface="+mn-lt"/>
              </a:rPr>
              <a:t>Zaïm</a:t>
            </a:r>
            <a:r>
              <a:rPr lang="en-GB" altLang="en-US" sz="1100" dirty="0">
                <a:latin typeface="+mn-lt"/>
              </a:rPr>
              <a:t>, W. Zhang, Y. Zhao, E. </a:t>
            </a:r>
            <a:r>
              <a:rPr lang="en-GB" altLang="en-US" sz="1100" dirty="0" err="1">
                <a:latin typeface="+mn-lt"/>
              </a:rPr>
              <a:t>Zoni</a:t>
            </a:r>
            <a:endParaRPr lang="en-US" altLang="en-US" sz="1100" dirty="0">
              <a:latin typeface="+mn-lt"/>
            </a:endParaRPr>
          </a:p>
        </p:txBody>
      </p:sp>
      <p:sp>
        <p:nvSpPr>
          <p:cNvPr id="6" name="TextBox 5">
            <a:extLst>
              <a:ext uri="{FF2B5EF4-FFF2-40B4-BE49-F238E27FC236}">
                <a16:creationId xmlns:a16="http://schemas.microsoft.com/office/drawing/2014/main" id="{5E2328D1-E402-3C85-E612-C5CCB0CA198D}"/>
              </a:ext>
            </a:extLst>
          </p:cNvPr>
          <p:cNvSpPr txBox="1"/>
          <p:nvPr/>
        </p:nvSpPr>
        <p:spPr>
          <a:xfrm>
            <a:off x="217168" y="1066742"/>
            <a:ext cx="6096000" cy="646331"/>
          </a:xfrm>
          <a:prstGeom prst="rect">
            <a:avLst/>
          </a:prstGeom>
          <a:noFill/>
        </p:spPr>
        <p:txBody>
          <a:bodyPr wrap="square">
            <a:spAutoFit/>
          </a:bodyPr>
          <a:lstStyle/>
          <a:p>
            <a:pPr marL="0" marR="0" lvl="0" indent="0" algn="l" rtl="0">
              <a:spcBef>
                <a:spcPts val="0"/>
              </a:spcBef>
              <a:spcAft>
                <a:spcPts val="0"/>
              </a:spcAft>
              <a:buNone/>
            </a:pPr>
            <a:r>
              <a:rPr lang="en-US" sz="1800" dirty="0">
                <a:solidFill>
                  <a:schemeClr val="dk1"/>
                </a:solidFill>
                <a:latin typeface="+mn-lt"/>
                <a:ea typeface="Calibri"/>
                <a:cs typeface="Calibri"/>
                <a:sym typeface="Calibri"/>
              </a:rPr>
              <a:t>Developer Training, </a:t>
            </a:r>
            <a:r>
              <a:rPr lang="en-US" sz="1800" dirty="0" err="1">
                <a:solidFill>
                  <a:schemeClr val="dk1"/>
                </a:solidFill>
                <a:latin typeface="+mn-lt"/>
                <a:ea typeface="Calibri"/>
                <a:cs typeface="Calibri"/>
                <a:sym typeface="Calibri"/>
              </a:rPr>
              <a:t>Maxence</a:t>
            </a:r>
            <a:r>
              <a:rPr lang="en-US" sz="1800" dirty="0">
                <a:solidFill>
                  <a:schemeClr val="dk1"/>
                </a:solidFill>
                <a:latin typeface="+mn-lt"/>
                <a:ea typeface="Calibri"/>
                <a:cs typeface="Calibri"/>
                <a:sym typeface="Calibri"/>
              </a:rPr>
              <a:t> </a:t>
            </a:r>
            <a:r>
              <a:rPr lang="en-US" sz="1800" dirty="0" err="1">
                <a:solidFill>
                  <a:schemeClr val="dk1"/>
                </a:solidFill>
                <a:latin typeface="+mn-lt"/>
                <a:ea typeface="Calibri"/>
                <a:cs typeface="Calibri"/>
                <a:sym typeface="Calibri"/>
              </a:rPr>
              <a:t>Thévenet</a:t>
            </a:r>
            <a:r>
              <a:rPr lang="en-US" dirty="0">
                <a:solidFill>
                  <a:schemeClr val="dk1"/>
                </a:solidFill>
                <a:latin typeface="+mn-lt"/>
                <a:ea typeface="Calibri"/>
                <a:cs typeface="Calibri"/>
                <a:sym typeface="Calibri"/>
              </a:rPr>
              <a:t> (</a:t>
            </a:r>
            <a:r>
              <a:rPr lang="en-US" sz="1800" dirty="0">
                <a:solidFill>
                  <a:schemeClr val="dk1"/>
                </a:solidFill>
                <a:latin typeface="+mn-lt"/>
                <a:ea typeface="Calibri"/>
                <a:cs typeface="Calibri"/>
                <a:sym typeface="Calibri"/>
              </a:rPr>
              <a:t>LBNL) - 03/05/2020</a:t>
            </a:r>
            <a:endParaRPr lang="en-US" dirty="0">
              <a:latin typeface="+mn-lt"/>
            </a:endParaRPr>
          </a:p>
        </p:txBody>
      </p:sp>
      <p:sp>
        <p:nvSpPr>
          <p:cNvPr id="18" name="TextBox 17">
            <a:extLst>
              <a:ext uri="{FF2B5EF4-FFF2-40B4-BE49-F238E27FC236}">
                <a16:creationId xmlns:a16="http://schemas.microsoft.com/office/drawing/2014/main" id="{20891708-3E42-F594-91F4-4033C0E7779C}"/>
              </a:ext>
            </a:extLst>
          </p:cNvPr>
          <p:cNvSpPr txBox="1"/>
          <p:nvPr/>
        </p:nvSpPr>
        <p:spPr>
          <a:xfrm>
            <a:off x="525643" y="6034702"/>
            <a:ext cx="6096000" cy="369332"/>
          </a:xfrm>
          <a:prstGeom prst="rect">
            <a:avLst/>
          </a:prstGeom>
          <a:noFill/>
        </p:spPr>
        <p:txBody>
          <a:bodyPr wrap="square">
            <a:spAutoFit/>
          </a:bodyPr>
          <a:lstStyle/>
          <a:p>
            <a:r>
              <a:rPr lang="en-US" dirty="0">
                <a:hlinkClick r:id="rId5"/>
              </a:rPr>
              <a:t>https://</a:t>
            </a:r>
            <a:r>
              <a:rPr lang="en-US" dirty="0" err="1">
                <a:hlinkClick r:id="rId5"/>
              </a:rPr>
              <a:t>warpx.readthedocs.io</a:t>
            </a:r>
            <a:r>
              <a:rPr lang="en-US" dirty="0">
                <a:hlinkClick r:id="rId5"/>
              </a:rPr>
              <a:t>/</a:t>
            </a:r>
            <a:endParaRPr lang="en-US" dirty="0"/>
          </a:p>
        </p:txBody>
      </p:sp>
    </p:spTree>
    <p:extLst>
      <p:ext uri="{BB962C8B-B14F-4D97-AF65-F5344CB8AC3E}">
        <p14:creationId xmlns:p14="http://schemas.microsoft.com/office/powerpoint/2010/main" val="3543510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5E8E16-933F-1AFD-2256-8CEB22A19BC5}"/>
              </a:ext>
            </a:extLst>
          </p:cNvPr>
          <p:cNvSpPr/>
          <p:nvPr/>
        </p:nvSpPr>
        <p:spPr>
          <a:xfrm>
            <a:off x="7670833" y="5963478"/>
            <a:ext cx="4517991" cy="91440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TextBox 3">
            <a:extLst>
              <a:ext uri="{FF2B5EF4-FFF2-40B4-BE49-F238E27FC236}">
                <a16:creationId xmlns:a16="http://schemas.microsoft.com/office/drawing/2014/main" id="{682C3144-D87D-9A7B-ED8D-41C1B174EB0F}"/>
              </a:ext>
            </a:extLst>
          </p:cNvPr>
          <p:cNvSpPr txBox="1"/>
          <p:nvPr/>
        </p:nvSpPr>
        <p:spPr>
          <a:xfrm>
            <a:off x="669242" y="5963477"/>
            <a:ext cx="11057416" cy="646331"/>
          </a:xfrm>
          <a:prstGeom prst="rect">
            <a:avLst/>
          </a:prstGeom>
          <a:noFill/>
        </p:spPr>
        <p:txBody>
          <a:bodyPr wrap="square">
            <a:spAutoFit/>
          </a:bodyPr>
          <a:lstStyle/>
          <a:p>
            <a:pPr algn="l"/>
            <a:r>
              <a:rPr lang="en-US" b="0" i="0" u="none" strike="noStrike" dirty="0">
                <a:solidFill>
                  <a:srgbClr val="1A0DAB"/>
                </a:solidFill>
                <a:effectLst/>
                <a:latin typeface="Arial" panose="020B0604020202020204" pitchFamily="34" charset="0"/>
                <a:hlinkClick r:id="rId3"/>
              </a:rPr>
              <a:t>An Automated Performance Evaluation Framework for the GINKGO Software Ecosystem</a:t>
            </a:r>
            <a:r>
              <a:rPr lang="en-US" u="none" strike="noStrike" dirty="0">
                <a:solidFill>
                  <a:srgbClr val="222222"/>
                </a:solidFill>
                <a:latin typeface="Arial" panose="020B0604020202020204" pitchFamily="34" charset="0"/>
              </a:rPr>
              <a:t> </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Anzt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Cojean</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Flegar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Grützmacher</a:t>
            </a:r>
            <a:r>
              <a:rPr lang="en-US" b="0" i="0" dirty="0">
                <a:solidFill>
                  <a:srgbClr val="222222"/>
                </a:solidFill>
                <a:effectLst/>
                <a:latin typeface="Arial" panose="020B0604020202020204" pitchFamily="34" charset="0"/>
              </a:rPr>
              <a:t>, Nayak, </a:t>
            </a:r>
            <a:r>
              <a:rPr lang="en-US" b="0" i="0" dirty="0" err="1">
                <a:solidFill>
                  <a:srgbClr val="222222"/>
                </a:solidFill>
                <a:effectLst/>
                <a:latin typeface="Arial" panose="020B0604020202020204" pitchFamily="34" charset="0"/>
              </a:rPr>
              <a:t>Ribizel</a:t>
            </a:r>
            <a:r>
              <a:rPr lang="en-US" b="0" i="0" dirty="0">
                <a:solidFill>
                  <a:srgbClr val="222222"/>
                </a:solidFill>
                <a:effectLst/>
                <a:latin typeface="Arial" panose="020B0604020202020204" pitchFamily="34" charset="0"/>
              </a:rPr>
              <a:t>, 90</a:t>
            </a:r>
            <a:r>
              <a:rPr lang="en-US" b="0" i="0" baseline="30000" dirty="0">
                <a:solidFill>
                  <a:srgbClr val="222222"/>
                </a:solidFill>
                <a:effectLst/>
                <a:latin typeface="Arial" panose="020B0604020202020204" pitchFamily="34" charset="0"/>
              </a:rPr>
              <a:t>th</a:t>
            </a:r>
            <a:r>
              <a:rPr lang="en-US" b="0" i="0" dirty="0">
                <a:solidFill>
                  <a:srgbClr val="222222"/>
                </a:solidFill>
                <a:effectLst/>
                <a:latin typeface="Arial" panose="020B0604020202020204" pitchFamily="34" charset="0"/>
              </a:rPr>
              <a:t> Int'l Meeting of Int'l Assoc. Appl. Math. And Mech. (2019).</a:t>
            </a:r>
          </a:p>
        </p:txBody>
      </p:sp>
      <p:grpSp>
        <p:nvGrpSpPr>
          <p:cNvPr id="13" name="Group 12">
            <a:extLst>
              <a:ext uri="{FF2B5EF4-FFF2-40B4-BE49-F238E27FC236}">
                <a16:creationId xmlns:a16="http://schemas.microsoft.com/office/drawing/2014/main" id="{85CD1FD8-FC52-F298-3C18-4A5B6AD6D2F2}"/>
              </a:ext>
            </a:extLst>
          </p:cNvPr>
          <p:cNvGrpSpPr/>
          <p:nvPr/>
        </p:nvGrpSpPr>
        <p:grpSpPr>
          <a:xfrm>
            <a:off x="203165" y="367081"/>
            <a:ext cx="8670975" cy="5527635"/>
            <a:chOff x="1615276" y="367574"/>
            <a:chExt cx="8670975" cy="5527635"/>
          </a:xfrm>
        </p:grpSpPr>
        <p:pic>
          <p:nvPicPr>
            <p:cNvPr id="5" name="Picture 4" descr="Diagram&#10;&#10;Description automatically generated">
              <a:extLst>
                <a:ext uri="{FF2B5EF4-FFF2-40B4-BE49-F238E27FC236}">
                  <a16:creationId xmlns:a16="http://schemas.microsoft.com/office/drawing/2014/main" id="{C5C5EF9E-91ED-8C0B-4AD4-B7E83969B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276" y="367574"/>
              <a:ext cx="8670975" cy="5527635"/>
            </a:xfrm>
            <a:prstGeom prst="rect">
              <a:avLst/>
            </a:prstGeom>
          </p:spPr>
        </p:pic>
        <p:sp>
          <p:nvSpPr>
            <p:cNvPr id="8" name="TextBox 7">
              <a:extLst>
                <a:ext uri="{FF2B5EF4-FFF2-40B4-BE49-F238E27FC236}">
                  <a16:creationId xmlns:a16="http://schemas.microsoft.com/office/drawing/2014/main" id="{4BC734E2-A38C-D485-74F4-78A11FD69D4D}"/>
                </a:ext>
              </a:extLst>
            </p:cNvPr>
            <p:cNvSpPr txBox="1"/>
            <p:nvPr/>
          </p:nvSpPr>
          <p:spPr>
            <a:xfrm>
              <a:off x="2997213" y="1958632"/>
              <a:ext cx="5402142" cy="646331"/>
            </a:xfrm>
            <a:prstGeom prst="rect">
              <a:avLst/>
            </a:prstGeom>
            <a:noFill/>
          </p:spPr>
          <p:txBody>
            <a:bodyPr wrap="square">
              <a:spAutoFit/>
            </a:bodyPr>
            <a:lstStyle/>
            <a:p>
              <a:r>
                <a:rPr lang="en-US" b="0" i="0" dirty="0">
                  <a:solidFill>
                    <a:srgbClr val="212529"/>
                  </a:solidFill>
                  <a:effectLst/>
                  <a:latin typeface="Computer Modern Serif"/>
                </a:rPr>
                <a:t>memory leaks, threading issues, detection of bugs thanks to static code analyzers, etc.</a:t>
              </a:r>
              <a:endParaRPr lang="en-US" dirty="0"/>
            </a:p>
          </p:txBody>
        </p:sp>
        <p:sp>
          <p:nvSpPr>
            <p:cNvPr id="10" name="TextBox 9">
              <a:extLst>
                <a:ext uri="{FF2B5EF4-FFF2-40B4-BE49-F238E27FC236}">
                  <a16:creationId xmlns:a16="http://schemas.microsoft.com/office/drawing/2014/main" id="{2ECCF396-A396-7B7F-03AE-F6FC8EEA948F}"/>
                </a:ext>
              </a:extLst>
            </p:cNvPr>
            <p:cNvSpPr txBox="1"/>
            <p:nvPr/>
          </p:nvSpPr>
          <p:spPr>
            <a:xfrm>
              <a:off x="5698284" y="2520841"/>
              <a:ext cx="3410992" cy="369332"/>
            </a:xfrm>
            <a:prstGeom prst="rect">
              <a:avLst/>
            </a:prstGeom>
            <a:noFill/>
          </p:spPr>
          <p:txBody>
            <a:bodyPr wrap="square">
              <a:spAutoFit/>
            </a:bodyPr>
            <a:lstStyle/>
            <a:p>
              <a:r>
                <a:rPr lang="en-US" b="0" i="0" dirty="0">
                  <a:solidFill>
                    <a:srgbClr val="212529"/>
                  </a:solidFill>
                  <a:effectLst/>
                  <a:latin typeface="Computer Modern Serif"/>
                </a:rPr>
                <a:t>a comprehensive list of unit tests</a:t>
              </a:r>
              <a:endParaRPr lang="en-US" dirty="0"/>
            </a:p>
          </p:txBody>
        </p:sp>
      </p:grpSp>
      <p:pic>
        <p:nvPicPr>
          <p:cNvPr id="12" name="Picture 11">
            <a:extLst>
              <a:ext uri="{FF2B5EF4-FFF2-40B4-BE49-F238E27FC236}">
                <a16:creationId xmlns:a16="http://schemas.microsoft.com/office/drawing/2014/main" id="{4D84B2D7-318A-6EAF-2E0F-546198BF04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8543" y="4327826"/>
            <a:ext cx="5400282" cy="455720"/>
          </a:xfrm>
          <a:custGeom>
            <a:avLst/>
            <a:gdLst>
              <a:gd name="connsiteX0" fmla="*/ 0 w 5400282"/>
              <a:gd name="connsiteY0" fmla="*/ 0 h 455720"/>
              <a:gd name="connsiteX1" fmla="*/ 567030 w 5400282"/>
              <a:gd name="connsiteY1" fmla="*/ 0 h 455720"/>
              <a:gd name="connsiteX2" fmla="*/ 1296068 w 5400282"/>
              <a:gd name="connsiteY2" fmla="*/ 0 h 455720"/>
              <a:gd name="connsiteX3" fmla="*/ 1917100 w 5400282"/>
              <a:gd name="connsiteY3" fmla="*/ 0 h 455720"/>
              <a:gd name="connsiteX4" fmla="*/ 2484130 w 5400282"/>
              <a:gd name="connsiteY4" fmla="*/ 0 h 455720"/>
              <a:gd name="connsiteX5" fmla="*/ 3213168 w 5400282"/>
              <a:gd name="connsiteY5" fmla="*/ 0 h 455720"/>
              <a:gd name="connsiteX6" fmla="*/ 3888203 w 5400282"/>
              <a:gd name="connsiteY6" fmla="*/ 0 h 455720"/>
              <a:gd name="connsiteX7" fmla="*/ 4563238 w 5400282"/>
              <a:gd name="connsiteY7" fmla="*/ 0 h 455720"/>
              <a:gd name="connsiteX8" fmla="*/ 5400282 w 5400282"/>
              <a:gd name="connsiteY8" fmla="*/ 0 h 455720"/>
              <a:gd name="connsiteX9" fmla="*/ 5400282 w 5400282"/>
              <a:gd name="connsiteY9" fmla="*/ 455720 h 455720"/>
              <a:gd name="connsiteX10" fmla="*/ 4833252 w 5400282"/>
              <a:gd name="connsiteY10" fmla="*/ 455720 h 455720"/>
              <a:gd name="connsiteX11" fmla="*/ 4320226 w 5400282"/>
              <a:gd name="connsiteY11" fmla="*/ 455720 h 455720"/>
              <a:gd name="connsiteX12" fmla="*/ 3591188 w 5400282"/>
              <a:gd name="connsiteY12" fmla="*/ 455720 h 455720"/>
              <a:gd name="connsiteX13" fmla="*/ 3024158 w 5400282"/>
              <a:gd name="connsiteY13" fmla="*/ 455720 h 455720"/>
              <a:gd name="connsiteX14" fmla="*/ 2295120 w 5400282"/>
              <a:gd name="connsiteY14" fmla="*/ 455720 h 455720"/>
              <a:gd name="connsiteX15" fmla="*/ 1512079 w 5400282"/>
              <a:gd name="connsiteY15" fmla="*/ 455720 h 455720"/>
              <a:gd name="connsiteX16" fmla="*/ 891047 w 5400282"/>
              <a:gd name="connsiteY16" fmla="*/ 455720 h 455720"/>
              <a:gd name="connsiteX17" fmla="*/ 0 w 5400282"/>
              <a:gd name="connsiteY17" fmla="*/ 455720 h 455720"/>
              <a:gd name="connsiteX18" fmla="*/ 0 w 5400282"/>
              <a:gd name="connsiteY18" fmla="*/ 0 h 45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00282" h="455720" fill="none" extrusionOk="0">
                <a:moveTo>
                  <a:pt x="0" y="0"/>
                </a:moveTo>
                <a:cubicBezTo>
                  <a:pt x="275769" y="13218"/>
                  <a:pt x="370478" y="-5868"/>
                  <a:pt x="567030" y="0"/>
                </a:cubicBezTo>
                <a:cubicBezTo>
                  <a:pt x="763582" y="5868"/>
                  <a:pt x="983207" y="-33702"/>
                  <a:pt x="1296068" y="0"/>
                </a:cubicBezTo>
                <a:cubicBezTo>
                  <a:pt x="1608929" y="33702"/>
                  <a:pt x="1643766" y="25328"/>
                  <a:pt x="1917100" y="0"/>
                </a:cubicBezTo>
                <a:cubicBezTo>
                  <a:pt x="2190434" y="-25328"/>
                  <a:pt x="2294038" y="-24383"/>
                  <a:pt x="2484130" y="0"/>
                </a:cubicBezTo>
                <a:cubicBezTo>
                  <a:pt x="2674222" y="24383"/>
                  <a:pt x="3003925" y="-10001"/>
                  <a:pt x="3213168" y="0"/>
                </a:cubicBezTo>
                <a:cubicBezTo>
                  <a:pt x="3422411" y="10001"/>
                  <a:pt x="3600313" y="5507"/>
                  <a:pt x="3888203" y="0"/>
                </a:cubicBezTo>
                <a:cubicBezTo>
                  <a:pt x="4176094" y="-5507"/>
                  <a:pt x="4238246" y="21976"/>
                  <a:pt x="4563238" y="0"/>
                </a:cubicBezTo>
                <a:cubicBezTo>
                  <a:pt x="4888230" y="-21976"/>
                  <a:pt x="5199746" y="-2658"/>
                  <a:pt x="5400282" y="0"/>
                </a:cubicBezTo>
                <a:cubicBezTo>
                  <a:pt x="5382490" y="221466"/>
                  <a:pt x="5408387" y="347427"/>
                  <a:pt x="5400282" y="455720"/>
                </a:cubicBezTo>
                <a:cubicBezTo>
                  <a:pt x="5230790" y="481700"/>
                  <a:pt x="4999865" y="480353"/>
                  <a:pt x="4833252" y="455720"/>
                </a:cubicBezTo>
                <a:cubicBezTo>
                  <a:pt x="4666639" y="431088"/>
                  <a:pt x="4476642" y="431933"/>
                  <a:pt x="4320226" y="455720"/>
                </a:cubicBezTo>
                <a:cubicBezTo>
                  <a:pt x="4163810" y="479507"/>
                  <a:pt x="3855437" y="434138"/>
                  <a:pt x="3591188" y="455720"/>
                </a:cubicBezTo>
                <a:cubicBezTo>
                  <a:pt x="3326939" y="477302"/>
                  <a:pt x="3178882" y="478964"/>
                  <a:pt x="3024158" y="455720"/>
                </a:cubicBezTo>
                <a:cubicBezTo>
                  <a:pt x="2869434" y="432477"/>
                  <a:pt x="2488659" y="481285"/>
                  <a:pt x="2295120" y="455720"/>
                </a:cubicBezTo>
                <a:cubicBezTo>
                  <a:pt x="2101581" y="430155"/>
                  <a:pt x="1865477" y="435534"/>
                  <a:pt x="1512079" y="455720"/>
                </a:cubicBezTo>
                <a:cubicBezTo>
                  <a:pt x="1158681" y="475906"/>
                  <a:pt x="1018858" y="469529"/>
                  <a:pt x="891047" y="455720"/>
                </a:cubicBezTo>
                <a:cubicBezTo>
                  <a:pt x="763236" y="441911"/>
                  <a:pt x="402377" y="453687"/>
                  <a:pt x="0" y="455720"/>
                </a:cubicBezTo>
                <a:cubicBezTo>
                  <a:pt x="-18221" y="292816"/>
                  <a:pt x="-4839" y="179209"/>
                  <a:pt x="0" y="0"/>
                </a:cubicBezTo>
                <a:close/>
              </a:path>
              <a:path w="5400282" h="455720" stroke="0" extrusionOk="0">
                <a:moveTo>
                  <a:pt x="0" y="0"/>
                </a:moveTo>
                <a:cubicBezTo>
                  <a:pt x="150763" y="-25366"/>
                  <a:pt x="362656" y="6841"/>
                  <a:pt x="621032" y="0"/>
                </a:cubicBezTo>
                <a:cubicBezTo>
                  <a:pt x="879408" y="-6841"/>
                  <a:pt x="893536" y="-2044"/>
                  <a:pt x="1134059" y="0"/>
                </a:cubicBezTo>
                <a:cubicBezTo>
                  <a:pt x="1374582" y="2044"/>
                  <a:pt x="1545917" y="-31291"/>
                  <a:pt x="1917100" y="0"/>
                </a:cubicBezTo>
                <a:cubicBezTo>
                  <a:pt x="2288283" y="31291"/>
                  <a:pt x="2385133" y="-23006"/>
                  <a:pt x="2538133" y="0"/>
                </a:cubicBezTo>
                <a:cubicBezTo>
                  <a:pt x="2691133" y="23006"/>
                  <a:pt x="2871460" y="-6015"/>
                  <a:pt x="3159165" y="0"/>
                </a:cubicBezTo>
                <a:cubicBezTo>
                  <a:pt x="3446870" y="6015"/>
                  <a:pt x="3757637" y="38956"/>
                  <a:pt x="3942206" y="0"/>
                </a:cubicBezTo>
                <a:cubicBezTo>
                  <a:pt x="4126775" y="-38956"/>
                  <a:pt x="4303264" y="-18961"/>
                  <a:pt x="4509235" y="0"/>
                </a:cubicBezTo>
                <a:cubicBezTo>
                  <a:pt x="4715206" y="18961"/>
                  <a:pt x="4988322" y="-12086"/>
                  <a:pt x="5400282" y="0"/>
                </a:cubicBezTo>
                <a:cubicBezTo>
                  <a:pt x="5408607" y="145715"/>
                  <a:pt x="5397056" y="243990"/>
                  <a:pt x="5400282" y="455720"/>
                </a:cubicBezTo>
                <a:cubicBezTo>
                  <a:pt x="5225979" y="478654"/>
                  <a:pt x="5093668" y="468992"/>
                  <a:pt x="4833252" y="455720"/>
                </a:cubicBezTo>
                <a:cubicBezTo>
                  <a:pt x="4572836" y="442449"/>
                  <a:pt x="4404285" y="441201"/>
                  <a:pt x="4158217" y="455720"/>
                </a:cubicBezTo>
                <a:cubicBezTo>
                  <a:pt x="3912149" y="470239"/>
                  <a:pt x="3719692" y="457678"/>
                  <a:pt x="3537185" y="455720"/>
                </a:cubicBezTo>
                <a:cubicBezTo>
                  <a:pt x="3354678" y="453762"/>
                  <a:pt x="2995816" y="458904"/>
                  <a:pt x="2754144" y="455720"/>
                </a:cubicBezTo>
                <a:cubicBezTo>
                  <a:pt x="2512472" y="452536"/>
                  <a:pt x="2247340" y="474307"/>
                  <a:pt x="1971103" y="455720"/>
                </a:cubicBezTo>
                <a:cubicBezTo>
                  <a:pt x="1694866" y="437133"/>
                  <a:pt x="1613293" y="473354"/>
                  <a:pt x="1404073" y="455720"/>
                </a:cubicBezTo>
                <a:cubicBezTo>
                  <a:pt x="1194853" y="438087"/>
                  <a:pt x="1014288" y="454122"/>
                  <a:pt x="729038" y="455720"/>
                </a:cubicBezTo>
                <a:cubicBezTo>
                  <a:pt x="443788" y="457318"/>
                  <a:pt x="363813" y="488542"/>
                  <a:pt x="0" y="455720"/>
                </a:cubicBezTo>
                <a:cubicBezTo>
                  <a:pt x="15524" y="272179"/>
                  <a:pt x="6110" y="185716"/>
                  <a:pt x="0" y="0"/>
                </a:cubicBezTo>
                <a:close/>
              </a:path>
            </a:pathLst>
          </a:custGeom>
          <a:ln w="22225">
            <a:solidFill>
              <a:schemeClr val="accent4">
                <a:lumMod val="7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2" name="Title 1">
            <a:extLst>
              <a:ext uri="{FF2B5EF4-FFF2-40B4-BE49-F238E27FC236}">
                <a16:creationId xmlns:a16="http://schemas.microsoft.com/office/drawing/2014/main" id="{064559B4-1440-A876-7293-3C35B13BA58E}"/>
              </a:ext>
            </a:extLst>
          </p:cNvPr>
          <p:cNvSpPr>
            <a:spLocks noGrp="1"/>
          </p:cNvSpPr>
          <p:nvPr>
            <p:ph type="title"/>
          </p:nvPr>
        </p:nvSpPr>
        <p:spPr>
          <a:xfrm>
            <a:off x="1816405" y="298984"/>
            <a:ext cx="6795842" cy="914400"/>
          </a:xfrm>
        </p:spPr>
        <p:txBody>
          <a:bodyPr/>
          <a:lstStyle/>
          <a:p>
            <a:r>
              <a:rPr lang="en-US" dirty="0"/>
              <a:t>Ginkgo Contribution Pipeline</a:t>
            </a:r>
          </a:p>
        </p:txBody>
      </p:sp>
    </p:spTree>
    <p:extLst>
      <p:ext uri="{BB962C8B-B14F-4D97-AF65-F5344CB8AC3E}">
        <p14:creationId xmlns:p14="http://schemas.microsoft.com/office/powerpoint/2010/main" val="2197841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BBBB-C8B6-BCEA-2B13-3588FF51B24D}"/>
              </a:ext>
            </a:extLst>
          </p:cNvPr>
          <p:cNvSpPr>
            <a:spLocks noGrp="1"/>
          </p:cNvSpPr>
          <p:nvPr>
            <p:ph type="title"/>
          </p:nvPr>
        </p:nvSpPr>
        <p:spPr/>
        <p:txBody>
          <a:bodyPr/>
          <a:lstStyle/>
          <a:p>
            <a:r>
              <a:rPr lang="en-US" dirty="0"/>
              <a:t>Joint Center for Satellite Data Assimilation (JEDI)</a:t>
            </a:r>
          </a:p>
        </p:txBody>
      </p:sp>
      <p:sp>
        <p:nvSpPr>
          <p:cNvPr id="5" name="TextBox 4">
            <a:extLst>
              <a:ext uri="{FF2B5EF4-FFF2-40B4-BE49-F238E27FC236}">
                <a16:creationId xmlns:a16="http://schemas.microsoft.com/office/drawing/2014/main" id="{7C66A11E-F469-DEFB-4A14-2F80480C5A09}"/>
              </a:ext>
            </a:extLst>
          </p:cNvPr>
          <p:cNvSpPr txBox="1"/>
          <p:nvPr/>
        </p:nvSpPr>
        <p:spPr>
          <a:xfrm>
            <a:off x="6051996" y="5933455"/>
            <a:ext cx="6096000" cy="923330"/>
          </a:xfrm>
          <a:prstGeom prst="rect">
            <a:avLst/>
          </a:prstGeom>
          <a:solidFill>
            <a:schemeClr val="bg1"/>
          </a:solidFill>
        </p:spPr>
        <p:txBody>
          <a:bodyPr wrap="square">
            <a:spAutoFit/>
          </a:bodyPr>
          <a:lstStyle/>
          <a:p>
            <a:r>
              <a:rPr lang="en-US" dirty="0">
                <a:hlinkClick r:id="rId3"/>
              </a:rPr>
              <a:t>https://jointcenterforsatellitedataassimilation-jedi-docs.readthedocs-hosted.com/</a:t>
            </a:r>
            <a:endParaRPr lang="en-US" dirty="0"/>
          </a:p>
          <a:p>
            <a:endParaRPr lang="en-US" dirty="0"/>
          </a:p>
        </p:txBody>
      </p:sp>
      <p:sp>
        <p:nvSpPr>
          <p:cNvPr id="7" name="TextBox 6">
            <a:extLst>
              <a:ext uri="{FF2B5EF4-FFF2-40B4-BE49-F238E27FC236}">
                <a16:creationId xmlns:a16="http://schemas.microsoft.com/office/drawing/2014/main" id="{18B977B3-1EF7-922D-7B24-5D62022C6B57}"/>
              </a:ext>
            </a:extLst>
          </p:cNvPr>
          <p:cNvSpPr txBox="1"/>
          <p:nvPr/>
        </p:nvSpPr>
        <p:spPr>
          <a:xfrm>
            <a:off x="5209693" y="3179873"/>
            <a:ext cx="6651003" cy="2308324"/>
          </a:xfrm>
          <a:prstGeom prst="rect">
            <a:avLst/>
          </a:prstGeom>
          <a:noFill/>
        </p:spPr>
        <p:txBody>
          <a:bodyPr wrap="square">
            <a:spAutoFit/>
          </a:bodyPr>
          <a:lstStyle/>
          <a:p>
            <a:pPr algn="l"/>
            <a:r>
              <a:rPr lang="en-US" b="0" i="0" dirty="0">
                <a:solidFill>
                  <a:srgbClr val="404040"/>
                </a:solidFill>
                <a:effectLst/>
                <a:latin typeface="+mn-lt"/>
              </a:rPr>
              <a:t>The JEDI </a:t>
            </a:r>
            <a:r>
              <a:rPr lang="en-US" b="0" i="0" u="none" strike="noStrike" dirty="0">
                <a:solidFill>
                  <a:srgbClr val="2980B9"/>
                </a:solidFill>
                <a:effectLst/>
                <a:latin typeface="+mn-lt"/>
                <a:hlinkClick r:id="rId4"/>
              </a:rPr>
              <a:t>Singularity</a:t>
            </a:r>
            <a:r>
              <a:rPr lang="en-US" b="0" i="0" dirty="0">
                <a:solidFill>
                  <a:srgbClr val="404040"/>
                </a:solidFill>
                <a:effectLst/>
                <a:latin typeface="+mn-lt"/>
              </a:rPr>
              <a:t> and </a:t>
            </a:r>
            <a:r>
              <a:rPr lang="en-US" b="0" i="0" u="none" strike="noStrike" dirty="0">
                <a:solidFill>
                  <a:srgbClr val="2980B9"/>
                </a:solidFill>
                <a:effectLst/>
                <a:latin typeface="+mn-lt"/>
                <a:hlinkClick r:id="rId5"/>
              </a:rPr>
              <a:t>CharlieCloud</a:t>
            </a:r>
            <a:r>
              <a:rPr lang="en-US" b="0" i="0" dirty="0">
                <a:solidFill>
                  <a:srgbClr val="404040"/>
                </a:solidFill>
                <a:effectLst/>
                <a:latin typeface="+mn-lt"/>
              </a:rPr>
              <a:t> containers are better supported and provide a more familiar working environment for most users and developers. The recommended practice is therefore to first establish a </a:t>
            </a:r>
            <a:r>
              <a:rPr lang="en-US" b="0" i="0" dirty="0" err="1">
                <a:solidFill>
                  <a:srgbClr val="404040"/>
                </a:solidFill>
                <a:effectLst/>
                <a:latin typeface="+mn-lt"/>
              </a:rPr>
              <a:t>linux</a:t>
            </a:r>
            <a:r>
              <a:rPr lang="en-US" b="0" i="0" dirty="0">
                <a:solidFill>
                  <a:srgbClr val="404040"/>
                </a:solidFill>
                <a:effectLst/>
                <a:latin typeface="+mn-lt"/>
              </a:rPr>
              <a:t> environment on your laptop or PC using a virtual machine provider like </a:t>
            </a:r>
            <a:r>
              <a:rPr lang="en-US" b="0" i="0" u="none" strike="noStrike" dirty="0">
                <a:solidFill>
                  <a:srgbClr val="2980B9"/>
                </a:solidFill>
                <a:effectLst/>
                <a:latin typeface="+mn-lt"/>
                <a:hlinkClick r:id="rId6"/>
              </a:rPr>
              <a:t>Vagrant</a:t>
            </a:r>
            <a:r>
              <a:rPr lang="en-US" b="0" i="0" dirty="0">
                <a:solidFill>
                  <a:srgbClr val="404040"/>
                </a:solidFill>
                <a:effectLst/>
                <a:latin typeface="+mn-lt"/>
              </a:rPr>
              <a:t> and then to run the JEDI </a:t>
            </a:r>
            <a:r>
              <a:rPr lang="en-US" b="0" i="0" u="none" strike="noStrike" dirty="0">
                <a:solidFill>
                  <a:srgbClr val="2980B9"/>
                </a:solidFill>
                <a:effectLst/>
                <a:latin typeface="+mn-lt"/>
                <a:hlinkClick r:id="rId4"/>
              </a:rPr>
              <a:t>Singularity</a:t>
            </a:r>
            <a:r>
              <a:rPr lang="en-US" b="0" i="0" dirty="0">
                <a:solidFill>
                  <a:srgbClr val="404040"/>
                </a:solidFill>
                <a:effectLst/>
                <a:latin typeface="+mn-lt"/>
              </a:rPr>
              <a:t> or </a:t>
            </a:r>
            <a:r>
              <a:rPr lang="en-US" b="0" i="0" u="none" strike="noStrike" dirty="0">
                <a:solidFill>
                  <a:srgbClr val="2980B9"/>
                </a:solidFill>
                <a:effectLst/>
                <a:latin typeface="+mn-lt"/>
                <a:hlinkClick r:id="rId5"/>
              </a:rPr>
              <a:t>Charliecloud</a:t>
            </a:r>
            <a:r>
              <a:rPr lang="en-US" b="0" i="0" dirty="0">
                <a:solidFill>
                  <a:srgbClr val="404040"/>
                </a:solidFill>
                <a:effectLst/>
                <a:latin typeface="+mn-lt"/>
              </a:rPr>
              <a:t> container there.</a:t>
            </a:r>
          </a:p>
          <a:p>
            <a:pPr algn="l"/>
            <a:endParaRPr lang="en-US" dirty="0">
              <a:solidFill>
                <a:srgbClr val="404040"/>
              </a:solidFill>
              <a:latin typeface="+mn-lt"/>
            </a:endParaRPr>
          </a:p>
          <a:p>
            <a:pPr algn="l"/>
            <a:r>
              <a:rPr lang="en-US" b="0" i="0" dirty="0">
                <a:solidFill>
                  <a:srgbClr val="404040"/>
                </a:solidFill>
                <a:effectLst/>
                <a:latin typeface="+mn-lt"/>
              </a:rPr>
              <a:t>See "Inside JEDI" section for lots of useful recommendations.</a:t>
            </a:r>
          </a:p>
        </p:txBody>
      </p:sp>
      <p:sp>
        <p:nvSpPr>
          <p:cNvPr id="9" name="TextBox 8">
            <a:extLst>
              <a:ext uri="{FF2B5EF4-FFF2-40B4-BE49-F238E27FC236}">
                <a16:creationId xmlns:a16="http://schemas.microsoft.com/office/drawing/2014/main" id="{4733284F-9C2E-1931-CA97-A83B794EE67F}"/>
              </a:ext>
            </a:extLst>
          </p:cNvPr>
          <p:cNvSpPr txBox="1"/>
          <p:nvPr/>
        </p:nvSpPr>
        <p:spPr>
          <a:xfrm>
            <a:off x="8693427" y="1166752"/>
            <a:ext cx="3167269" cy="1200329"/>
          </a:xfrm>
          <a:prstGeom prst="rect">
            <a:avLst/>
          </a:prstGeom>
          <a:noFill/>
        </p:spPr>
        <p:txBody>
          <a:bodyPr wrap="square">
            <a:spAutoFit/>
          </a:bodyPr>
          <a:lstStyle/>
          <a:p>
            <a:r>
              <a:rPr lang="en-US" i="0" dirty="0">
                <a:solidFill>
                  <a:srgbClr val="1D1C1D"/>
                </a:solidFill>
                <a:effectLst/>
                <a:latin typeface="+mn-lt"/>
              </a:rPr>
              <a:t>Posted to slack/</a:t>
            </a:r>
            <a:r>
              <a:rPr lang="en-US" i="0" dirty="0" err="1">
                <a:solidFill>
                  <a:srgbClr val="1D1C1D"/>
                </a:solidFill>
                <a:effectLst/>
                <a:latin typeface="+mn-lt"/>
              </a:rPr>
              <a:t>spack#appreciation</a:t>
            </a:r>
            <a:r>
              <a:rPr lang="en-US" i="0" dirty="0">
                <a:solidFill>
                  <a:srgbClr val="1D1C1D"/>
                </a:solidFill>
                <a:effectLst/>
                <a:latin typeface="+mn-lt"/>
              </a:rPr>
              <a:t> from the  AGU Fall Meeting, Chicago by Evan </a:t>
            </a:r>
            <a:r>
              <a:rPr lang="en-US" i="0" dirty="0" err="1">
                <a:solidFill>
                  <a:srgbClr val="1D1C1D"/>
                </a:solidFill>
                <a:effectLst/>
                <a:latin typeface="+mn-lt"/>
              </a:rPr>
              <a:t>Bollig</a:t>
            </a:r>
            <a:endParaRPr lang="en-US" dirty="0">
              <a:latin typeface="+mn-lt"/>
            </a:endParaRPr>
          </a:p>
        </p:txBody>
      </p:sp>
      <p:pic>
        <p:nvPicPr>
          <p:cNvPr id="10" name="Picture 9">
            <a:extLst>
              <a:ext uri="{FF2B5EF4-FFF2-40B4-BE49-F238E27FC236}">
                <a16:creationId xmlns:a16="http://schemas.microsoft.com/office/drawing/2014/main" id="{881B07B1-4786-58BD-CA03-5EA52A671833}"/>
              </a:ext>
            </a:extLst>
          </p:cNvPr>
          <p:cNvPicPr>
            <a:picLocks noChangeAspect="1"/>
          </p:cNvPicPr>
          <p:nvPr/>
        </p:nvPicPr>
        <p:blipFill>
          <a:blip r:embed="rId7"/>
          <a:stretch>
            <a:fillRect/>
          </a:stretch>
        </p:blipFill>
        <p:spPr>
          <a:xfrm>
            <a:off x="1105245" y="943576"/>
            <a:ext cx="6284706" cy="1471086"/>
          </a:xfrm>
          <a:prstGeom prst="rect">
            <a:avLst/>
          </a:prstGeom>
        </p:spPr>
      </p:pic>
      <p:pic>
        <p:nvPicPr>
          <p:cNvPr id="11" name="Picture 10">
            <a:extLst>
              <a:ext uri="{FF2B5EF4-FFF2-40B4-BE49-F238E27FC236}">
                <a16:creationId xmlns:a16="http://schemas.microsoft.com/office/drawing/2014/main" id="{CEB1BEA8-06D0-44F1-8CA0-E3BB11F0B250}"/>
              </a:ext>
            </a:extLst>
          </p:cNvPr>
          <p:cNvPicPr>
            <a:picLocks noChangeAspect="1"/>
          </p:cNvPicPr>
          <p:nvPr/>
        </p:nvPicPr>
        <p:blipFill>
          <a:blip r:embed="rId8"/>
          <a:stretch>
            <a:fillRect/>
          </a:stretch>
        </p:blipFill>
        <p:spPr>
          <a:xfrm>
            <a:off x="365759" y="2414662"/>
            <a:ext cx="4183977" cy="4324181"/>
          </a:xfrm>
          <a:prstGeom prst="rect">
            <a:avLst/>
          </a:prstGeom>
        </p:spPr>
      </p:pic>
    </p:spTree>
    <p:extLst>
      <p:ext uri="{BB962C8B-B14F-4D97-AF65-F5344CB8AC3E}">
        <p14:creationId xmlns:p14="http://schemas.microsoft.com/office/powerpoint/2010/main" val="3760743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21" name="Content Placeholder 4"/>
          <p:cNvSpPr>
            <a:spLocks noGrp="1"/>
          </p:cNvSpPr>
          <p:nvPr>
            <p:ph sz="quarter" idx="1"/>
          </p:nvPr>
        </p:nvSpPr>
        <p:spPr>
          <a:xfrm>
            <a:off x="880642" y="1012372"/>
            <a:ext cx="10357629" cy="4916480"/>
          </a:xfrm>
        </p:spPr>
        <p:txBody>
          <a:bodyPr numCol="2">
            <a:normAutofit/>
          </a:bodyPr>
          <a:lstStyle/>
          <a:p>
            <a:r>
              <a:rPr lang="en-US" dirty="0"/>
              <a:t>Two “levels”</a:t>
            </a:r>
          </a:p>
          <a:p>
            <a:pPr lvl="1"/>
            <a:r>
              <a:rPr lang="en-US" dirty="0"/>
              <a:t>Automated / scheduled testing </a:t>
            </a:r>
          </a:p>
          <a:p>
            <a:pPr lvl="2"/>
            <a:r>
              <a:rPr lang="en-US" dirty="0"/>
              <a:t>May be long running</a:t>
            </a:r>
          </a:p>
          <a:p>
            <a:pPr lvl="2"/>
            <a:r>
              <a:rPr lang="en-US" dirty="0"/>
              <a:t>Provide comprehensive coverage</a:t>
            </a:r>
          </a:p>
          <a:p>
            <a:pPr lvl="1"/>
            <a:r>
              <a:rPr lang="en-US" dirty="0"/>
              <a:t>Continuous integration</a:t>
            </a:r>
          </a:p>
          <a:p>
            <a:pPr lvl="2"/>
            <a:r>
              <a:rPr lang="en-US" dirty="0"/>
              <a:t>Quick diagnosis of error</a:t>
            </a:r>
          </a:p>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3"/>
              </a:rPr>
              <a:t>https://ideas-productivity.org/resources/howtos/</a:t>
            </a:r>
            <a:endParaRPr lang="en-US" dirty="0"/>
          </a:p>
        </p:txBody>
      </p:sp>
    </p:spTree>
    <p:extLst>
      <p:ext uri="{BB962C8B-B14F-4D97-AF65-F5344CB8AC3E}">
        <p14:creationId xmlns:p14="http://schemas.microsoft.com/office/powerpoint/2010/main" val="878933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43338" y="1048881"/>
            <a:ext cx="8428383" cy="369332"/>
          </a:xfrm>
          <a:prstGeom prst="rect">
            <a:avLst/>
          </a:prstGeom>
          <a:noFill/>
        </p:spPr>
        <p:txBody>
          <a:bodyPr wrap="square">
            <a:spAutoFit/>
          </a:bodyPr>
          <a:lstStyle/>
          <a:p>
            <a:r>
              <a:rPr lang="en-US" dirty="0" err="1"/>
              <a:t>github.com</a:t>
            </a:r>
            <a:r>
              <a:rPr lang="en-US" dirty="0"/>
              <a:t>/</a:t>
            </a:r>
            <a:r>
              <a:rPr lang="en-US" dirty="0" err="1"/>
              <a:t>CompFUSE</a:t>
            </a:r>
            <a:r>
              <a:rPr lang="en-US" dirty="0"/>
              <a:t>/DCA – be nice to contributors (who create forks)</a:t>
            </a:r>
          </a:p>
        </p:txBody>
      </p:sp>
      <p:sp>
        <p:nvSpPr>
          <p:cNvPr id="10" name="TextBox 9">
            <a:extLst>
              <a:ext uri="{FF2B5EF4-FFF2-40B4-BE49-F238E27FC236}">
                <a16:creationId xmlns:a16="http://schemas.microsoft.com/office/drawing/2014/main" id="{40A95C55-9EDF-576C-DBCB-7AA584247F21}"/>
              </a:ext>
            </a:extLst>
          </p:cNvPr>
          <p:cNvSpPr txBox="1"/>
          <p:nvPr/>
        </p:nvSpPr>
        <p:spPr>
          <a:xfrm>
            <a:off x="1126434" y="1510546"/>
            <a:ext cx="10204175" cy="1754326"/>
          </a:xfrm>
          <a:prstGeom prst="rect">
            <a:avLst/>
          </a:prstGeom>
          <a:solidFill>
            <a:schemeClr val="tx1">
              <a:lumMod val="75000"/>
              <a:lumOff val="25000"/>
            </a:schemeClr>
          </a:solidFill>
        </p:spPr>
        <p:txBody>
          <a:bodyPr wrap="square">
            <a:spAutoFit/>
          </a:bodyPr>
          <a:lstStyle/>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jobs:</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sulfur-</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cpu</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if: |</a:t>
            </a:r>
          </a:p>
          <a:p>
            <a:pPr marL="0" marR="0">
              <a:spcBef>
                <a:spcPts val="0"/>
              </a:spcBef>
              <a:spcAft>
                <a:spcPts val="0"/>
              </a:spcAft>
            </a:pPr>
            <a:r>
              <a:rPr lang="en-US" sz="1800" b="1"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github.repository_owner</a:t>
            </a:r>
            <a:r>
              <a:rPr lang="en-US" sz="1800" dirty="0">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 == '</a:t>
            </a:r>
            <a:r>
              <a:rPr lang="en-US" sz="1800" dirty="0" err="1">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CompFUSE</a:t>
            </a:r>
            <a:r>
              <a:rPr lang="en-US" sz="1800" dirty="0">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a:t>
            </a:r>
            <a:r>
              <a:rPr lang="en-US" sz="1800" b="1" dirty="0">
                <a:solidFill>
                  <a:srgbClr val="F2F2F2"/>
                </a:solidFill>
                <a:effectLst/>
                <a:latin typeface="Monaco" pitchFamily="2" charset="77"/>
                <a:ea typeface="Times New Roman" panose="02020603050405020304" pitchFamily="18" charset="0"/>
                <a:cs typeface="Calibri" panose="020F0502020204030204" pitchFamily="34" charset="0"/>
              </a:rPr>
              <a:t> &amp;&amp;</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github.event.issue.pull_request</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&amp;&amp;</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startsWith</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github.event.comment.body</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'Test this please')</a:t>
            </a:r>
          </a:p>
        </p:txBody>
      </p:sp>
      <p:sp>
        <p:nvSpPr>
          <p:cNvPr id="13" name="TextBox 12">
            <a:extLst>
              <a:ext uri="{FF2B5EF4-FFF2-40B4-BE49-F238E27FC236}">
                <a16:creationId xmlns:a16="http://schemas.microsoft.com/office/drawing/2014/main" id="{11DABA2E-BCD7-3C9E-ACE4-66A61E6BE411}"/>
              </a:ext>
            </a:extLst>
          </p:cNvPr>
          <p:cNvSpPr txBox="1"/>
          <p:nvPr/>
        </p:nvSpPr>
        <p:spPr>
          <a:xfrm>
            <a:off x="1085491" y="3962460"/>
            <a:ext cx="6096000" cy="1477328"/>
          </a:xfrm>
          <a:prstGeom prst="rect">
            <a:avLst/>
          </a:prstGeom>
          <a:noFill/>
        </p:spPr>
        <p:txBody>
          <a:bodyPr wrap="square">
            <a:spAutoFit/>
          </a:bodyPr>
          <a:lstStyle/>
          <a:p>
            <a:r>
              <a:rPr lang="en-US" dirty="0">
                <a:hlinkClick r:id="rId3"/>
              </a:rPr>
              <a:t>https://docs.docker.com/build/ci/</a:t>
            </a:r>
            <a:endParaRPr lang="en-US" dirty="0"/>
          </a:p>
          <a:p>
            <a:pPr marL="342900" indent="-342900">
              <a:buAutoNum type="arabicPeriod"/>
            </a:pPr>
            <a:r>
              <a:rPr lang="en-US" dirty="0"/>
              <a:t>Build inside a container locally</a:t>
            </a:r>
          </a:p>
          <a:p>
            <a:pPr marL="342900" indent="-342900">
              <a:buAutoNum type="arabicPeriod"/>
            </a:pPr>
            <a:r>
              <a:rPr lang="en-US" dirty="0"/>
              <a:t>Publish your container to docker</a:t>
            </a:r>
          </a:p>
          <a:p>
            <a:pPr marL="342900" indent="-342900">
              <a:buAutoNum type="arabicPeriod"/>
            </a:pPr>
            <a:r>
              <a:rPr lang="en-US" dirty="0"/>
              <a:t>Reference from a job, e.g.</a:t>
            </a:r>
          </a:p>
          <a:p>
            <a:pPr lvl="1"/>
            <a:r>
              <a:rPr lang="en-US" dirty="0"/>
              <a:t>"</a:t>
            </a:r>
            <a:r>
              <a:rPr lang="en-US" dirty="0">
                <a:effectLst/>
              </a:rPr>
              <a:t>container:</a:t>
            </a:r>
            <a:r>
              <a:rPr lang="en-US" dirty="0"/>
              <a:t> </a:t>
            </a:r>
            <a:r>
              <a:rPr lang="en-US" dirty="0">
                <a:effectLst/>
              </a:rPr>
              <a:t>node:14.16"</a:t>
            </a:r>
            <a:endParaRPr lang="en-US" dirty="0"/>
          </a:p>
        </p:txBody>
      </p:sp>
      <p:sp>
        <p:nvSpPr>
          <p:cNvPr id="15" name="TextBox 14">
            <a:extLst>
              <a:ext uri="{FF2B5EF4-FFF2-40B4-BE49-F238E27FC236}">
                <a16:creationId xmlns:a16="http://schemas.microsoft.com/office/drawing/2014/main" id="{58B56035-ED5D-B01F-395F-FE99B1F5D418}"/>
              </a:ext>
            </a:extLst>
          </p:cNvPr>
          <p:cNvSpPr txBox="1"/>
          <p:nvPr/>
        </p:nvSpPr>
        <p:spPr>
          <a:xfrm>
            <a:off x="5432987" y="3967571"/>
            <a:ext cx="6096000" cy="369332"/>
          </a:xfrm>
          <a:prstGeom prst="rect">
            <a:avLst/>
          </a:prstGeom>
          <a:noFill/>
        </p:spPr>
        <p:txBody>
          <a:bodyPr wrap="square">
            <a:spAutoFit/>
          </a:bodyPr>
          <a:lstStyle/>
          <a:p>
            <a:r>
              <a:rPr lang="en-US" b="1" dirty="0">
                <a:solidFill>
                  <a:srgbClr val="346EC9"/>
                </a:solidFill>
                <a:effectLst/>
              </a:rPr>
              <a:t>$ </a:t>
            </a:r>
            <a:r>
              <a:rPr lang="en-US" dirty="0" err="1"/>
              <a:t>spack</a:t>
            </a:r>
            <a:r>
              <a:rPr lang="en-US" dirty="0"/>
              <a:t> containerize &gt; </a:t>
            </a:r>
            <a:r>
              <a:rPr lang="en-US" dirty="0" err="1"/>
              <a:t>Dockerfile</a:t>
            </a:r>
            <a:endParaRPr lang="en-US" dirty="0"/>
          </a:p>
        </p:txBody>
      </p:sp>
      <p:sp>
        <p:nvSpPr>
          <p:cNvPr id="17" name="TextBox 16">
            <a:extLst>
              <a:ext uri="{FF2B5EF4-FFF2-40B4-BE49-F238E27FC236}">
                <a16:creationId xmlns:a16="http://schemas.microsoft.com/office/drawing/2014/main" id="{FF7B63E6-C74B-3887-6F1C-E2B4FC2481FD}"/>
              </a:ext>
            </a:extLst>
          </p:cNvPr>
          <p:cNvSpPr txBox="1"/>
          <p:nvPr/>
        </p:nvSpPr>
        <p:spPr>
          <a:xfrm>
            <a:off x="5462256" y="4429235"/>
            <a:ext cx="6096000" cy="1579920"/>
          </a:xfrm>
          <a:prstGeom prst="rect">
            <a:avLst/>
          </a:prstGeom>
          <a:noFill/>
        </p:spPr>
        <p:txBody>
          <a:bodyPr wrap="square">
            <a:spAutoFit/>
          </a:bodyPr>
          <a:lstStyle/>
          <a:p>
            <a:pPr>
              <a:spcBef>
                <a:spcPts val="400"/>
              </a:spcBef>
            </a:pPr>
            <a:r>
              <a:rPr lang="en-US" dirty="0">
                <a:hlinkClick r:id="rId4"/>
              </a:rPr>
              <a:t>https://spack.readthedocs.io/en/latest/containers.html</a:t>
            </a:r>
            <a:endParaRPr lang="en-US" dirty="0"/>
          </a:p>
          <a:p>
            <a:pPr>
              <a:spcBef>
                <a:spcPts val="400"/>
              </a:spcBef>
            </a:pPr>
            <a:r>
              <a:rPr lang="en-US" dirty="0">
                <a:hlinkClick r:id="rId5"/>
              </a:rPr>
              <a:t>https://supercontainers.github.io/sc20-tutorial/07.spack/index.html</a:t>
            </a:r>
            <a:r>
              <a:rPr lang="en-US" dirty="0"/>
              <a:t> </a:t>
            </a:r>
          </a:p>
          <a:p>
            <a:pPr>
              <a:spcBef>
                <a:spcPts val="400"/>
              </a:spcBef>
            </a:pPr>
            <a:r>
              <a:rPr lang="en-US" dirty="0">
                <a:hlinkClick r:id="rId6"/>
              </a:rPr>
              <a:t>https://docs.github.com/en/actions/using-jobs/running-jobs-in-a-container</a:t>
            </a:r>
            <a:r>
              <a:rPr lang="en-US" dirty="0"/>
              <a:t> </a:t>
            </a:r>
          </a:p>
        </p:txBody>
      </p:sp>
      <p:sp>
        <p:nvSpPr>
          <p:cNvPr id="19" name="TextBox 18">
            <a:extLst>
              <a:ext uri="{FF2B5EF4-FFF2-40B4-BE49-F238E27FC236}">
                <a16:creationId xmlns:a16="http://schemas.microsoft.com/office/drawing/2014/main" id="{5CBC9B52-965C-B1F4-DDB2-85FA5F3398EB}"/>
              </a:ext>
            </a:extLst>
          </p:cNvPr>
          <p:cNvSpPr txBox="1"/>
          <p:nvPr/>
        </p:nvSpPr>
        <p:spPr>
          <a:xfrm>
            <a:off x="654796" y="3593129"/>
            <a:ext cx="6093724" cy="369332"/>
          </a:xfrm>
          <a:prstGeom prst="rect">
            <a:avLst/>
          </a:prstGeom>
          <a:noFill/>
        </p:spPr>
        <p:txBody>
          <a:bodyPr wrap="square">
            <a:spAutoFit/>
          </a:bodyPr>
          <a:lstStyle/>
          <a:p>
            <a:r>
              <a:rPr lang="en-US" dirty="0"/>
              <a:t>Build inside a container:</a:t>
            </a:r>
          </a:p>
        </p:txBody>
      </p:sp>
      <p:sp>
        <p:nvSpPr>
          <p:cNvPr id="20" name="TextBox 19">
            <a:extLst>
              <a:ext uri="{FF2B5EF4-FFF2-40B4-BE49-F238E27FC236}">
                <a16:creationId xmlns:a16="http://schemas.microsoft.com/office/drawing/2014/main" id="{02DB5A8E-DAFC-8AC2-DBD3-5520615B0C50}"/>
              </a:ext>
            </a:extLst>
          </p:cNvPr>
          <p:cNvSpPr txBox="1"/>
          <p:nvPr/>
        </p:nvSpPr>
        <p:spPr>
          <a:xfrm>
            <a:off x="5009610" y="3637840"/>
            <a:ext cx="6093724" cy="369332"/>
          </a:xfrm>
          <a:prstGeom prst="rect">
            <a:avLst/>
          </a:prstGeom>
          <a:noFill/>
        </p:spPr>
        <p:txBody>
          <a:bodyPr wrap="square">
            <a:spAutoFit/>
          </a:bodyPr>
          <a:lstStyle/>
          <a:p>
            <a:r>
              <a:rPr lang="en-US" dirty="0"/>
              <a:t>Help with step 1:</a:t>
            </a:r>
          </a:p>
        </p:txBody>
      </p:sp>
    </p:spTree>
    <p:extLst>
      <p:ext uri="{BB962C8B-B14F-4D97-AF65-F5344CB8AC3E}">
        <p14:creationId xmlns:p14="http://schemas.microsoft.com/office/powerpoint/2010/main" val="1169452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43335" y="956548"/>
            <a:ext cx="8428383" cy="369332"/>
          </a:xfrm>
          <a:prstGeom prst="rect">
            <a:avLst/>
          </a:prstGeom>
          <a:noFill/>
        </p:spPr>
        <p:txBody>
          <a:bodyPr wrap="square">
            <a:spAutoFit/>
          </a:bodyPr>
          <a:lstStyle/>
          <a:p>
            <a:r>
              <a:rPr lang="en-US" dirty="0" err="1"/>
              <a:t>github.com</a:t>
            </a:r>
            <a:r>
              <a:rPr lang="en-US" dirty="0"/>
              <a:t>/ECP-</a:t>
            </a:r>
            <a:r>
              <a:rPr lang="en-US" dirty="0" err="1"/>
              <a:t>WarpX</a:t>
            </a:r>
            <a:r>
              <a:rPr lang="en-US" dirty="0"/>
              <a:t>/</a:t>
            </a:r>
            <a:r>
              <a:rPr lang="en-US" dirty="0" err="1"/>
              <a:t>WarpX</a:t>
            </a:r>
            <a:r>
              <a:rPr lang="en-US" dirty="0"/>
              <a:t> – combine shell patterns in a function</a:t>
            </a:r>
          </a:p>
        </p:txBody>
      </p:sp>
      <p:sp>
        <p:nvSpPr>
          <p:cNvPr id="10" name="TextBox 9">
            <a:extLst>
              <a:ext uri="{FF2B5EF4-FFF2-40B4-BE49-F238E27FC236}">
                <a16:creationId xmlns:a16="http://schemas.microsoft.com/office/drawing/2014/main" id="{40A95C55-9EDF-576C-DBCB-7AA584247F21}"/>
              </a:ext>
            </a:extLst>
          </p:cNvPr>
          <p:cNvSpPr txBox="1"/>
          <p:nvPr/>
        </p:nvSpPr>
        <p:spPr>
          <a:xfrm>
            <a:off x="951240" y="1423545"/>
            <a:ext cx="10204175" cy="1754326"/>
          </a:xfrm>
          <a:prstGeom prst="rect">
            <a:avLst/>
          </a:prstGeom>
          <a:solidFill>
            <a:schemeClr val="tx1">
              <a:lumMod val="75000"/>
              <a:lumOff val="25000"/>
            </a:schemeClr>
          </a:solidFill>
        </p:spPr>
        <p:txBody>
          <a:bodyPr wrap="square">
            <a:spAutoFit/>
          </a:bodyPr>
          <a:lstStyle/>
          <a:p>
            <a:r>
              <a:rPr lang="en-US" dirty="0">
                <a:solidFill>
                  <a:schemeClr val="accent4">
                    <a:lumMod val="60000"/>
                    <a:lumOff val="40000"/>
                  </a:schemeClr>
                </a:solidFill>
                <a:effectLst/>
                <a:latin typeface="Monaco" pitchFamily="2" charset="77"/>
              </a:rPr>
              <a:t>curl -L -o /</a:t>
            </a:r>
            <a:r>
              <a:rPr lang="en-US" dirty="0" err="1">
                <a:solidFill>
                  <a:schemeClr val="accent4">
                    <a:lumMod val="60000"/>
                    <a:lumOff val="40000"/>
                  </a:schemeClr>
                </a:solidFill>
                <a:effectLst/>
                <a:latin typeface="Monaco" pitchFamily="2" charset="77"/>
              </a:rPr>
              <a:t>usr</a:t>
            </a:r>
            <a:r>
              <a:rPr lang="en-US" dirty="0">
                <a:solidFill>
                  <a:schemeClr val="accent4">
                    <a:lumMod val="60000"/>
                    <a:lumOff val="40000"/>
                  </a:schemeClr>
                </a:solidFill>
                <a:effectLst/>
                <a:latin typeface="Monaco" pitchFamily="2" charset="77"/>
              </a:rPr>
              <a:t>/local/bin/</a:t>
            </a:r>
            <a:r>
              <a:rPr lang="en-US" dirty="0" err="1">
                <a:solidFill>
                  <a:schemeClr val="accent4">
                    <a:lumMod val="60000"/>
                    <a:lumOff val="40000"/>
                  </a:schemeClr>
                </a:solidFill>
                <a:effectLst/>
                <a:latin typeface="Monaco" pitchFamily="2" charset="77"/>
              </a:rPr>
              <a:t>cmake-easyinstall</a:t>
            </a:r>
            <a:r>
              <a:rPr lang="en-US" dirty="0">
                <a:solidFill>
                  <a:schemeClr val="accent4">
                    <a:lumMod val="60000"/>
                    <a:lumOff val="40000"/>
                  </a:schemeClr>
                </a:solidFill>
                <a:effectLst/>
                <a:latin typeface="Monaco" pitchFamily="2" charset="77"/>
              </a:rPr>
              <a:t> https://</a:t>
            </a:r>
            <a:r>
              <a:rPr lang="en-US" dirty="0" err="1">
                <a:solidFill>
                  <a:schemeClr val="accent4">
                    <a:lumMod val="60000"/>
                    <a:lumOff val="40000"/>
                  </a:schemeClr>
                </a:solidFill>
                <a:effectLst/>
                <a:latin typeface="Monaco" pitchFamily="2" charset="77"/>
              </a:rPr>
              <a:t>git.io</a:t>
            </a:r>
            <a:r>
              <a:rPr lang="en-US" dirty="0">
                <a:solidFill>
                  <a:schemeClr val="accent4">
                    <a:lumMod val="60000"/>
                    <a:lumOff val="40000"/>
                  </a:schemeClr>
                </a:solidFill>
                <a:effectLst/>
                <a:latin typeface="Monaco" pitchFamily="2" charset="77"/>
              </a:rPr>
              <a:t>/</a:t>
            </a:r>
            <a:r>
              <a:rPr lang="en-US" dirty="0" err="1">
                <a:solidFill>
                  <a:schemeClr val="accent4">
                    <a:lumMod val="60000"/>
                    <a:lumOff val="40000"/>
                  </a:schemeClr>
                </a:solidFill>
                <a:effectLst/>
                <a:latin typeface="Monaco" pitchFamily="2" charset="77"/>
              </a:rPr>
              <a:t>JvLxY</a:t>
            </a:r>
            <a:endParaRPr lang="en-US" dirty="0">
              <a:solidFill>
                <a:schemeClr val="accent4">
                  <a:lumMod val="60000"/>
                  <a:lumOff val="40000"/>
                </a:schemeClr>
              </a:solidFill>
              <a:effectLst/>
              <a:latin typeface="Monaco" pitchFamily="2" charset="77"/>
            </a:endParaRPr>
          </a:p>
          <a:p>
            <a:r>
              <a:rPr lang="en-US" dirty="0" err="1">
                <a:solidFill>
                  <a:schemeClr val="bg1">
                    <a:lumMod val="95000"/>
                  </a:schemeClr>
                </a:solidFill>
                <a:effectLst/>
                <a:latin typeface="Monaco" pitchFamily="2" charset="77"/>
              </a:rPr>
              <a:t>chmod</a:t>
            </a:r>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a+x</a:t>
            </a:r>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usr</a:t>
            </a:r>
            <a:r>
              <a:rPr lang="en-US" dirty="0">
                <a:solidFill>
                  <a:schemeClr val="bg1">
                    <a:lumMod val="95000"/>
                  </a:schemeClr>
                </a:solidFill>
                <a:effectLst/>
                <a:latin typeface="Monaco" pitchFamily="2" charset="77"/>
              </a:rPr>
              <a:t>/local/bin/</a:t>
            </a:r>
            <a:r>
              <a:rPr lang="en-US" dirty="0" err="1">
                <a:solidFill>
                  <a:schemeClr val="bg1">
                    <a:lumMod val="95000"/>
                  </a:schemeClr>
                </a:solidFill>
                <a:effectLst/>
                <a:latin typeface="Monaco" pitchFamily="2" charset="77"/>
              </a:rPr>
              <a:t>cmake-easyinstall</a:t>
            </a:r>
            <a:endParaRPr lang="en-US" dirty="0">
              <a:solidFill>
                <a:schemeClr val="bg1">
                  <a:lumMod val="95000"/>
                </a:schemeClr>
              </a:solidFill>
              <a:effectLst/>
              <a:latin typeface="Monaco" pitchFamily="2" charset="77"/>
            </a:endParaRPr>
          </a:p>
          <a:p>
            <a:r>
              <a:rPr lang="en-US" dirty="0" err="1">
                <a:solidFill>
                  <a:schemeClr val="bg1">
                    <a:lumMod val="95000"/>
                  </a:schemeClr>
                </a:solidFill>
                <a:effectLst/>
                <a:latin typeface="Monaco" pitchFamily="2" charset="77"/>
              </a:rPr>
              <a:t>cmake-easyinstall</a:t>
            </a:r>
            <a:r>
              <a:rPr lang="en-US" dirty="0">
                <a:solidFill>
                  <a:schemeClr val="bg1">
                    <a:lumMod val="95000"/>
                  </a:schemeClr>
                </a:solidFill>
                <a:effectLst/>
                <a:latin typeface="Monaco" pitchFamily="2" charset="77"/>
              </a:rPr>
              <a:t> --prefix=/</a:t>
            </a:r>
            <a:r>
              <a:rPr lang="en-US" dirty="0" err="1">
                <a:solidFill>
                  <a:schemeClr val="bg1">
                    <a:lumMod val="95000"/>
                  </a:schemeClr>
                </a:solidFill>
                <a:effectLst/>
                <a:latin typeface="Monaco" pitchFamily="2" charset="77"/>
              </a:rPr>
              <a:t>usr</a:t>
            </a:r>
            <a:r>
              <a:rPr lang="en-US" dirty="0">
                <a:solidFill>
                  <a:schemeClr val="bg1">
                    <a:lumMod val="95000"/>
                  </a:schemeClr>
                </a:solidFill>
                <a:effectLst/>
                <a:latin typeface="Monaco" pitchFamily="2" charset="77"/>
              </a:rPr>
              <a:t>/local                     \</a:t>
            </a:r>
          </a:p>
          <a:p>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git+https</a:t>
            </a:r>
            <a:r>
              <a:rPr lang="en-US" dirty="0">
                <a:solidFill>
                  <a:schemeClr val="bg1">
                    <a:lumMod val="95000"/>
                  </a:schemeClr>
                </a:solidFill>
                <a:effectLst/>
                <a:latin typeface="Monaco" pitchFamily="2" charset="77"/>
              </a:rPr>
              <a:t>://</a:t>
            </a:r>
            <a:r>
              <a:rPr lang="en-US" dirty="0" err="1">
                <a:solidFill>
                  <a:schemeClr val="bg1">
                    <a:lumMod val="95000"/>
                  </a:schemeClr>
                </a:solidFill>
                <a:effectLst/>
                <a:latin typeface="Monaco" pitchFamily="2" charset="77"/>
              </a:rPr>
              <a:t>github.com</a:t>
            </a:r>
            <a:r>
              <a:rPr lang="en-US" dirty="0">
                <a:solidFill>
                  <a:schemeClr val="bg1">
                    <a:lumMod val="95000"/>
                  </a:schemeClr>
                </a:solidFill>
                <a:effectLst/>
                <a:latin typeface="Monaco" pitchFamily="2" charset="77"/>
              </a:rPr>
              <a:t>/</a:t>
            </a:r>
            <a:r>
              <a:rPr lang="en-US" dirty="0" err="1">
                <a:solidFill>
                  <a:schemeClr val="bg1">
                    <a:lumMod val="95000"/>
                  </a:schemeClr>
                </a:solidFill>
                <a:effectLst/>
                <a:latin typeface="Monaco" pitchFamily="2" charset="77"/>
              </a:rPr>
              <a:t>openPMD</a:t>
            </a:r>
            <a:r>
              <a:rPr lang="en-US" dirty="0">
                <a:solidFill>
                  <a:schemeClr val="bg1">
                    <a:lumMod val="95000"/>
                  </a:schemeClr>
                </a:solidFill>
                <a:effectLst/>
                <a:latin typeface="Monaco" pitchFamily="2" charset="77"/>
              </a:rPr>
              <a:t>/openPMD-api.git@0.14.3 \</a:t>
            </a:r>
          </a:p>
          <a:p>
            <a:r>
              <a:rPr lang="en-US" dirty="0">
                <a:solidFill>
                  <a:schemeClr val="bg1">
                    <a:lumMod val="95000"/>
                  </a:schemeClr>
                </a:solidFill>
                <a:effectLst/>
                <a:latin typeface="Monaco" pitchFamily="2" charset="77"/>
              </a:rPr>
              <a:t>          -DCMAKE_...</a:t>
            </a:r>
          </a:p>
          <a:p>
            <a:r>
              <a:rPr lang="en-US" dirty="0">
                <a:solidFill>
                  <a:schemeClr val="bg1">
                    <a:lumMod val="95000"/>
                  </a:schemeClr>
                </a:solidFill>
                <a:effectLst/>
                <a:latin typeface="Monaco" pitchFamily="2" charset="77"/>
              </a:rPr>
              <a:t>          ...</a:t>
            </a:r>
          </a:p>
        </p:txBody>
      </p:sp>
      <p:sp>
        <p:nvSpPr>
          <p:cNvPr id="7" name="TextBox 6">
            <a:extLst>
              <a:ext uri="{FF2B5EF4-FFF2-40B4-BE49-F238E27FC236}">
                <a16:creationId xmlns:a16="http://schemas.microsoft.com/office/drawing/2014/main" id="{93CB1F85-A1DD-44F1-FD61-8DA8612AB91F}"/>
              </a:ext>
            </a:extLst>
          </p:cNvPr>
          <p:cNvSpPr txBox="1"/>
          <p:nvPr/>
        </p:nvSpPr>
        <p:spPr>
          <a:xfrm>
            <a:off x="543335" y="3429000"/>
            <a:ext cx="10612077" cy="646331"/>
          </a:xfrm>
          <a:prstGeom prst="rect">
            <a:avLst/>
          </a:prstGeom>
          <a:noFill/>
        </p:spPr>
        <p:txBody>
          <a:bodyPr wrap="square">
            <a:spAutoFit/>
          </a:bodyPr>
          <a:lstStyle/>
          <a:p>
            <a:r>
              <a:rPr lang="en-US" dirty="0"/>
              <a:t>Cristian Adam, 2020:</a:t>
            </a:r>
          </a:p>
          <a:p>
            <a:r>
              <a:rPr lang="en-US" dirty="0">
                <a:hlinkClick r:id="rId3"/>
              </a:rPr>
              <a:t>https://</a:t>
            </a:r>
            <a:r>
              <a:rPr lang="en-US" dirty="0" err="1">
                <a:hlinkClick r:id="rId3"/>
              </a:rPr>
              <a:t>cristianadam.eu</a:t>
            </a:r>
            <a:r>
              <a:rPr lang="en-US" dirty="0">
                <a:hlinkClick r:id="rId3"/>
              </a:rPr>
              <a:t>/20200113/speeding-up-c-plus-plus-</a:t>
            </a:r>
            <a:r>
              <a:rPr lang="en-US" dirty="0" err="1">
                <a:hlinkClick r:id="rId3"/>
              </a:rPr>
              <a:t>github</a:t>
            </a:r>
            <a:r>
              <a:rPr lang="en-US" dirty="0">
                <a:hlinkClick r:id="rId3"/>
              </a:rPr>
              <a:t>-actions-using-</a:t>
            </a:r>
            <a:r>
              <a:rPr lang="en-US" b="1" dirty="0" err="1">
                <a:hlinkClick r:id="rId3"/>
              </a:rPr>
              <a:t>ccache</a:t>
            </a:r>
            <a:r>
              <a:rPr lang="en-US" dirty="0">
                <a:hlinkClick r:id="rId3"/>
              </a:rPr>
              <a:t>/</a:t>
            </a:r>
            <a:endParaRPr lang="en-US" dirty="0"/>
          </a:p>
        </p:txBody>
      </p:sp>
      <p:sp>
        <p:nvSpPr>
          <p:cNvPr id="8" name="TextBox 7">
            <a:extLst>
              <a:ext uri="{FF2B5EF4-FFF2-40B4-BE49-F238E27FC236}">
                <a16:creationId xmlns:a16="http://schemas.microsoft.com/office/drawing/2014/main" id="{5EFC89F9-67EA-F618-BFE0-58A5815E7B21}"/>
              </a:ext>
            </a:extLst>
          </p:cNvPr>
          <p:cNvSpPr txBox="1"/>
          <p:nvPr/>
        </p:nvSpPr>
        <p:spPr>
          <a:xfrm>
            <a:off x="951237" y="4075331"/>
            <a:ext cx="10204175" cy="2585323"/>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name: </a:t>
            </a:r>
            <a:r>
              <a:rPr lang="en-US" dirty="0" err="1">
                <a:solidFill>
                  <a:schemeClr val="bg1">
                    <a:lumMod val="95000"/>
                  </a:schemeClr>
                </a:solidFill>
                <a:latin typeface="Monaco" pitchFamily="2" charset="77"/>
              </a:rPr>
              <a:t>ccache</a:t>
            </a:r>
            <a:r>
              <a:rPr lang="en-US" dirty="0">
                <a:solidFill>
                  <a:schemeClr val="bg1">
                    <a:lumMod val="95000"/>
                  </a:schemeClr>
                </a:solidFill>
                <a:latin typeface="Monaco" pitchFamily="2" charset="77"/>
              </a:rPr>
              <a:t> cache files</a:t>
            </a:r>
          </a:p>
          <a:p>
            <a:r>
              <a:rPr lang="en-US" dirty="0">
                <a:solidFill>
                  <a:schemeClr val="bg1">
                    <a:lumMod val="95000"/>
                  </a:schemeClr>
                </a:solidFill>
                <a:latin typeface="Monaco" pitchFamily="2" charset="77"/>
              </a:rPr>
              <a:t>    uses: </a:t>
            </a:r>
            <a:r>
              <a:rPr lang="en-US" dirty="0">
                <a:solidFill>
                  <a:schemeClr val="accent4">
                    <a:lumMod val="60000"/>
                    <a:lumOff val="40000"/>
                  </a:schemeClr>
                </a:solidFill>
                <a:latin typeface="Monaco" pitchFamily="2" charset="77"/>
              </a:rPr>
              <a:t>actions/cache</a:t>
            </a:r>
            <a:r>
              <a:rPr lang="en-US" dirty="0">
                <a:solidFill>
                  <a:schemeClr val="bg1">
                    <a:lumMod val="95000"/>
                  </a:schemeClr>
                </a:solidFill>
                <a:latin typeface="Monaco" pitchFamily="2" charset="77"/>
              </a:rPr>
              <a:t>@v1.1.0</a:t>
            </a:r>
          </a:p>
          <a:p>
            <a:r>
              <a:rPr lang="en-US" dirty="0">
                <a:solidFill>
                  <a:schemeClr val="bg1">
                    <a:lumMod val="95000"/>
                  </a:schemeClr>
                </a:solidFill>
                <a:latin typeface="Monaco" pitchFamily="2" charset="77"/>
              </a:rPr>
              <a:t>    path: $HOME/.</a:t>
            </a:r>
            <a:r>
              <a:rPr lang="en-US" dirty="0" err="1">
                <a:solidFill>
                  <a:schemeClr val="bg1">
                    <a:lumMod val="95000"/>
                  </a:schemeClr>
                </a:solidFill>
                <a:latin typeface="Monaco" pitchFamily="2" charset="77"/>
              </a:rPr>
              <a:t>ccache</a:t>
            </a:r>
            <a:endParaRPr lang="en-US" dirty="0">
              <a:solidFill>
                <a:schemeClr val="bg1">
                  <a:lumMod val="95000"/>
                </a:schemeClr>
              </a:solidFill>
              <a:latin typeface="Monaco" pitchFamily="2" charset="77"/>
            </a:endParaRP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name: build source</a:t>
            </a:r>
          </a:p>
          <a:p>
            <a:r>
              <a:rPr lang="en-US" dirty="0">
                <a:solidFill>
                  <a:schemeClr val="bg1">
                    <a:lumMod val="95000"/>
                  </a:schemeClr>
                </a:solidFill>
                <a:latin typeface="Monaco" pitchFamily="2" charset="77"/>
              </a:rPr>
              <a:t>  run: |</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sudo</a:t>
            </a:r>
            <a:r>
              <a:rPr lang="en-US" dirty="0">
                <a:solidFill>
                  <a:schemeClr val="bg1">
                    <a:lumMod val="95000"/>
                  </a:schemeClr>
                </a:solidFill>
                <a:latin typeface="Monaco" pitchFamily="2" charset="77"/>
              </a:rPr>
              <a:t> apt install -y </a:t>
            </a:r>
            <a:r>
              <a:rPr lang="en-US" dirty="0" err="1">
                <a:solidFill>
                  <a:schemeClr val="bg1">
                    <a:lumMod val="95000"/>
                  </a:schemeClr>
                </a:solidFill>
                <a:latin typeface="Monaco" pitchFamily="2" charset="77"/>
              </a:rPr>
              <a:t>ccache</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ccache</a:t>
            </a:r>
            <a:r>
              <a:rPr lang="en-US" dirty="0">
                <a:solidFill>
                  <a:schemeClr val="bg1">
                    <a:lumMod val="95000"/>
                  </a:schemeClr>
                </a:solidFill>
                <a:latin typeface="Monaco" pitchFamily="2" charset="77"/>
              </a:rPr>
              <a:t> --set-config=</a:t>
            </a:r>
            <a:r>
              <a:rPr lang="en-US" dirty="0" err="1">
                <a:solidFill>
                  <a:schemeClr val="bg1">
                    <a:lumMod val="95000"/>
                  </a:schemeClr>
                </a:solidFill>
                <a:latin typeface="Monaco" pitchFamily="2" charset="77"/>
              </a:rPr>
              <a:t>max_size</a:t>
            </a:r>
            <a:r>
              <a:rPr lang="en-US" dirty="0">
                <a:solidFill>
                  <a:schemeClr val="bg1">
                    <a:lumMod val="95000"/>
                  </a:schemeClr>
                </a:solidFill>
                <a:latin typeface="Monaco" pitchFamily="2" charset="77"/>
              </a:rPr>
              <a:t>=10.0G [</a:t>
            </a:r>
            <a:r>
              <a:rPr lang="en-US" dirty="0" err="1">
                <a:solidFill>
                  <a:schemeClr val="bg1">
                    <a:lumMod val="95000"/>
                  </a:schemeClr>
                </a:solidFill>
                <a:latin typeface="Monaco" pitchFamily="2" charset="77"/>
              </a:rPr>
              <a:t>WarpX</a:t>
            </a:r>
            <a:r>
              <a:rPr lang="en-US" dirty="0">
                <a:solidFill>
                  <a:schemeClr val="bg1">
                    <a:lumMod val="95000"/>
                  </a:schemeClr>
                </a:solidFill>
                <a:latin typeface="Monaco" pitchFamily="2" charset="77"/>
              </a:rPr>
              <a:t>]</a:t>
            </a:r>
            <a:endParaRPr lang="en-US" dirty="0">
              <a:solidFill>
                <a:schemeClr val="accent4">
                  <a:lumMod val="60000"/>
                  <a:lumOff val="40000"/>
                </a:schemeClr>
              </a:solidFill>
              <a:latin typeface="Monaco" pitchFamily="2" charset="77"/>
            </a:endParaRPr>
          </a:p>
          <a:p>
            <a:r>
              <a:rPr lang="en-US" dirty="0">
                <a:solidFill>
                  <a:schemeClr val="accent4">
                    <a:lumMod val="60000"/>
                    <a:lumOff val="40000"/>
                  </a:schemeClr>
                </a:solidFill>
                <a:latin typeface="Monaco" pitchFamily="2" charset="77"/>
              </a:rPr>
              <a:t>    </a:t>
            </a:r>
            <a:r>
              <a:rPr lang="en-US" dirty="0" err="1">
                <a:solidFill>
                  <a:schemeClr val="accent4">
                    <a:lumMod val="60000"/>
                    <a:lumOff val="40000"/>
                  </a:schemeClr>
                </a:solidFill>
                <a:latin typeface="Monaco" pitchFamily="2" charset="77"/>
              </a:rPr>
              <a:t>cmake</a:t>
            </a:r>
            <a:r>
              <a:rPr lang="en-US" dirty="0">
                <a:solidFill>
                  <a:schemeClr val="accent4">
                    <a:lumMod val="60000"/>
                    <a:lumOff val="40000"/>
                  </a:schemeClr>
                </a:solidFill>
                <a:latin typeface="Monaco" pitchFamily="2" charset="77"/>
              </a:rPr>
              <a:t> ... -DCMAKE_CXX_COMPILER_LAUNCHER=</a:t>
            </a:r>
            <a:r>
              <a:rPr lang="en-US" dirty="0" err="1">
                <a:solidFill>
                  <a:schemeClr val="accent4">
                    <a:lumMod val="60000"/>
                    <a:lumOff val="40000"/>
                  </a:schemeClr>
                </a:solidFill>
                <a:latin typeface="Monaco" pitchFamily="2" charset="77"/>
              </a:rPr>
              <a:t>ccache</a:t>
            </a:r>
            <a:endParaRPr lang="en-US" dirty="0">
              <a:solidFill>
                <a:srgbClr val="F2F2F2"/>
              </a:solidFill>
              <a:effectLst/>
              <a:latin typeface="Monaco" pitchFamily="2" charset="77"/>
            </a:endParaRPr>
          </a:p>
        </p:txBody>
      </p:sp>
    </p:spTree>
    <p:extLst>
      <p:ext uri="{BB962C8B-B14F-4D97-AF65-F5344CB8AC3E}">
        <p14:creationId xmlns:p14="http://schemas.microsoft.com/office/powerpoint/2010/main" val="911603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8" name="TextBox 7">
            <a:extLst>
              <a:ext uri="{FF2B5EF4-FFF2-40B4-BE49-F238E27FC236}">
                <a16:creationId xmlns:a16="http://schemas.microsoft.com/office/drawing/2014/main" id="{5EFC89F9-67EA-F618-BFE0-58A5815E7B21}"/>
              </a:ext>
            </a:extLst>
          </p:cNvPr>
          <p:cNvSpPr txBox="1"/>
          <p:nvPr/>
        </p:nvSpPr>
        <p:spPr>
          <a:xfrm>
            <a:off x="777621" y="1779687"/>
            <a:ext cx="9663838" cy="5078313"/>
          </a:xfrm>
          <a:prstGeom prst="rect">
            <a:avLst/>
          </a:prstGeom>
          <a:solidFill>
            <a:schemeClr val="tx1">
              <a:lumMod val="75000"/>
              <a:lumOff val="25000"/>
            </a:schemeClr>
          </a:solidFill>
        </p:spPr>
        <p:txBody>
          <a:bodyPr wrap="square">
            <a:spAutoFit/>
          </a:bodyPr>
          <a:lstStyle/>
          <a:p>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jobs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build-docs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steps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p>
          <a:p>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latin typeface="Menlo" panose="020B0609030804020204" pitchFamily="49" charset="0"/>
                <a:ea typeface="Menlo" panose="020B0609030804020204" pitchFamily="49" charset="0"/>
                <a:cs typeface="Menlo" panose="020B0609030804020204" pitchFamily="49" charset="0"/>
              </a:rPr>
              <a:t>    </a:t>
            </a:r>
            <a:r>
              <a:rPr lang="en-US" dirty="0">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name</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Build documentation</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run</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98971A"/>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mkdir</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-pages</a:t>
            </a:r>
          </a:p>
          <a:p>
            <a:r>
              <a:rPr lang="en-US" dirty="0">
                <a:solidFill>
                  <a:srgbClr val="98971A"/>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touch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-pages/.</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nojekyll</a:t>
            </a:r>
            <a:endParaRPr lang="en-US" dirty="0">
              <a:solidFill>
                <a:srgbClr val="98971A"/>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        cd docs/</a:t>
            </a:r>
          </a:p>
          <a:p>
            <a:r>
              <a:rPr lang="en-US" dirty="0">
                <a:solidFill>
                  <a:srgbClr val="98971A"/>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poetry run sphinx-build -b html . _build</a:t>
            </a:r>
          </a:p>
          <a:p>
            <a:r>
              <a:rPr lang="en-US" dirty="0">
                <a:solidFill>
                  <a:srgbClr val="98971A"/>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cp -r _build/*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-pages/</a:t>
            </a:r>
          </a:p>
          <a:p>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latin typeface="Menlo" panose="020B0609030804020204" pitchFamily="49" charset="0"/>
                <a:ea typeface="Menlo" panose="020B0609030804020204" pitchFamily="49" charset="0"/>
                <a:cs typeface="Menlo" panose="020B0609030804020204" pitchFamily="49" charset="0"/>
              </a:rPr>
              <a:t>    </a:t>
            </a:r>
            <a:r>
              <a:rPr lang="en-US" dirty="0">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name</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Deploy documentation</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if</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458588"/>
                </a:solidFill>
                <a:effectLst/>
                <a:latin typeface="Menlo" panose="020B0609030804020204" pitchFamily="49" charset="0"/>
                <a:ea typeface="Menlo" panose="020B0609030804020204" pitchFamily="49" charset="0"/>
                <a:cs typeface="Menlo" panose="020B0609030804020204" pitchFamily="49" charset="0"/>
              </a:rPr>
              <a:t>github.event_name</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 == 'push' }}</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uses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JamesIves/github-pages-deploy-action@4.1.4</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with</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branch</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458588"/>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-pages</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folder</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458588"/>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-pages</a:t>
            </a:r>
            <a:r>
              <a:rPr lang="en-US"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a:t>
            </a:r>
          </a:p>
          <a:p>
            <a:endParaRPr lang="en-US"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p:txBody>
      </p:sp>
      <p:sp>
        <p:nvSpPr>
          <p:cNvPr id="4" name="TextBox 3">
            <a:extLst>
              <a:ext uri="{FF2B5EF4-FFF2-40B4-BE49-F238E27FC236}">
                <a16:creationId xmlns:a16="http://schemas.microsoft.com/office/drawing/2014/main" id="{51466911-1733-874C-9E3B-7ABE81BF8CEF}"/>
              </a:ext>
            </a:extLst>
          </p:cNvPr>
          <p:cNvSpPr txBox="1"/>
          <p:nvPr/>
        </p:nvSpPr>
        <p:spPr>
          <a:xfrm>
            <a:off x="248041" y="1133356"/>
            <a:ext cx="8428383" cy="646331"/>
          </a:xfrm>
          <a:prstGeom prst="rect">
            <a:avLst/>
          </a:prstGeom>
          <a:noFill/>
        </p:spPr>
        <p:txBody>
          <a:bodyPr wrap="square">
            <a:spAutoFit/>
          </a:bodyPr>
          <a:lstStyle/>
          <a:p>
            <a:r>
              <a:rPr lang="en-US" dirty="0">
                <a:hlinkClick r:id="rId3"/>
              </a:rPr>
              <a:t>https://docs.gitlab.com/ee/user/project/pages/</a:t>
            </a:r>
            <a:endParaRPr lang="en-US" dirty="0"/>
          </a:p>
          <a:p>
            <a:r>
              <a:rPr lang="en-US" dirty="0">
                <a:hlinkClick r:id="rId3"/>
              </a:rPr>
              <a:t>https://tomasfarias.dev/posts/sphinx-docs-with-poetry-and-github-pages/</a:t>
            </a:r>
            <a:r>
              <a:rPr lang="en-US" dirty="0"/>
              <a:t> </a:t>
            </a:r>
          </a:p>
        </p:txBody>
      </p:sp>
      <p:sp>
        <p:nvSpPr>
          <p:cNvPr id="3" name="TextBox 2">
            <a:extLst>
              <a:ext uri="{FF2B5EF4-FFF2-40B4-BE49-F238E27FC236}">
                <a16:creationId xmlns:a16="http://schemas.microsoft.com/office/drawing/2014/main" id="{C337D552-3107-7FD1-E408-E6D44FD87389}"/>
              </a:ext>
            </a:extLst>
          </p:cNvPr>
          <p:cNvSpPr txBox="1"/>
          <p:nvPr/>
        </p:nvSpPr>
        <p:spPr>
          <a:xfrm>
            <a:off x="8095130" y="791724"/>
            <a:ext cx="2702859" cy="683264"/>
          </a:xfrm>
          <a:prstGeom prst="rect">
            <a:avLst/>
          </a:prstGeom>
          <a:noFill/>
        </p:spPr>
        <p:txBody>
          <a:bodyPr wrap="square" lIns="118872" tIns="91440" rIns="118872" bIns="91440" rtlCol="0" anchor="ctr" anchorCtr="0">
            <a:spAutoFit/>
          </a:bodyPr>
          <a:lstStyle/>
          <a:p>
            <a:pPr algn="l">
              <a:lnSpc>
                <a:spcPct val="90000"/>
              </a:lnSpc>
            </a:pPr>
            <a:r>
              <a:rPr lang="en-US" dirty="0"/>
              <a:t>Configure in Settings / </a:t>
            </a:r>
            <a:r>
              <a:rPr lang="en-US" dirty="0" err="1"/>
              <a:t>Github</a:t>
            </a:r>
            <a:r>
              <a:rPr lang="en-US" dirty="0"/>
              <a:t> Pages</a:t>
            </a:r>
          </a:p>
        </p:txBody>
      </p:sp>
    </p:spTree>
    <p:extLst>
      <p:ext uri="{BB962C8B-B14F-4D97-AF65-F5344CB8AC3E}">
        <p14:creationId xmlns:p14="http://schemas.microsoft.com/office/powerpoint/2010/main" val="3119133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54909" y="1141214"/>
            <a:ext cx="8428383" cy="697627"/>
          </a:xfrm>
          <a:prstGeom prst="rect">
            <a:avLst/>
          </a:prstGeom>
          <a:noFill/>
        </p:spPr>
        <p:txBody>
          <a:bodyPr wrap="square">
            <a:spAutoFit/>
          </a:bodyPr>
          <a:lstStyle/>
          <a:p>
            <a:pPr>
              <a:spcBef>
                <a:spcPts val="400"/>
              </a:spcBef>
            </a:pPr>
            <a:r>
              <a:rPr lang="en-US" dirty="0">
                <a:hlinkClick r:id="rId2"/>
              </a:rPr>
              <a:t>https://code.ornl.gov/8nt/namd-caar-reproducer</a:t>
            </a:r>
            <a:endParaRPr lang="en-US" dirty="0"/>
          </a:p>
          <a:p>
            <a:pPr>
              <a:spcBef>
                <a:spcPts val="400"/>
              </a:spcBef>
            </a:pPr>
            <a:r>
              <a:rPr lang="en-US" dirty="0">
                <a:hlinkClick r:id="rId3"/>
              </a:rPr>
              <a:t>https://docs.gitlab.com/ee/user/project/pages/</a:t>
            </a:r>
            <a:r>
              <a:rPr lang="en-US" dirty="0"/>
              <a:t> </a:t>
            </a:r>
          </a:p>
        </p:txBody>
      </p:sp>
      <p:sp>
        <p:nvSpPr>
          <p:cNvPr id="8" name="TextBox 7">
            <a:extLst>
              <a:ext uri="{FF2B5EF4-FFF2-40B4-BE49-F238E27FC236}">
                <a16:creationId xmlns:a16="http://schemas.microsoft.com/office/drawing/2014/main" id="{5EFC89F9-67EA-F618-BFE0-58A5815E7B21}"/>
              </a:ext>
            </a:extLst>
          </p:cNvPr>
          <p:cNvSpPr txBox="1"/>
          <p:nvPr/>
        </p:nvSpPr>
        <p:spPr>
          <a:xfrm>
            <a:off x="777620" y="1860416"/>
            <a:ext cx="10204175" cy="4247317"/>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This deploys the documentation.</a:t>
            </a:r>
          </a:p>
          <a:p>
            <a:r>
              <a:rPr lang="en-US" dirty="0">
                <a:solidFill>
                  <a:schemeClr val="bg1">
                    <a:lumMod val="95000"/>
                  </a:schemeClr>
                </a:solidFill>
                <a:latin typeface="Monaco" pitchFamily="2" charset="77"/>
              </a:rPr>
              <a:t>pages:</a:t>
            </a:r>
          </a:p>
          <a:p>
            <a:r>
              <a:rPr lang="en-US" dirty="0">
                <a:solidFill>
                  <a:schemeClr val="bg1">
                    <a:lumMod val="95000"/>
                  </a:schemeClr>
                </a:solidFill>
                <a:latin typeface="Monaco" pitchFamily="2" charset="77"/>
              </a:rPr>
              <a:t>    stage: deploy</a:t>
            </a:r>
          </a:p>
          <a:p>
            <a:r>
              <a:rPr lang="en-US" dirty="0">
                <a:solidFill>
                  <a:schemeClr val="bg1">
                    <a:lumMod val="95000"/>
                  </a:schemeClr>
                </a:solidFill>
                <a:latin typeface="Monaco" pitchFamily="2" charset="77"/>
              </a:rPr>
              <a:t>    cache: # inherit settings</a:t>
            </a:r>
          </a:p>
          <a:p>
            <a:r>
              <a:rPr lang="en-US" dirty="0">
                <a:solidFill>
                  <a:schemeClr val="bg1">
                    <a:lumMod val="95000"/>
                  </a:schemeClr>
                </a:solidFill>
                <a:latin typeface="Monaco" pitchFamily="2" charset="77"/>
              </a:rPr>
              <a:t>        &lt;&lt;: *</a:t>
            </a:r>
            <a:r>
              <a:rPr lang="en-US" dirty="0" err="1">
                <a:solidFill>
                  <a:schemeClr val="bg1">
                    <a:lumMod val="95000"/>
                  </a:schemeClr>
                </a:solidFill>
                <a:latin typeface="Monaco" pitchFamily="2" charset="77"/>
              </a:rPr>
              <a:t>global_cache</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policy: pull</a:t>
            </a:r>
          </a:p>
          <a:p>
            <a:r>
              <a:rPr lang="en-US" dirty="0">
                <a:solidFill>
                  <a:schemeClr val="bg1">
                    <a:lumMod val="95000"/>
                  </a:schemeClr>
                </a:solidFill>
                <a:latin typeface="Monaco" pitchFamily="2" charset="77"/>
              </a:rPr>
              <a:t>    artifacts:</a:t>
            </a:r>
          </a:p>
          <a:p>
            <a:r>
              <a:rPr lang="en-US" dirty="0">
                <a:solidFill>
                  <a:schemeClr val="bg1">
                    <a:lumMod val="95000"/>
                  </a:schemeClr>
                </a:solidFill>
                <a:latin typeface="Monaco" pitchFamily="2" charset="77"/>
              </a:rPr>
              <a:t>        paths:</a:t>
            </a:r>
          </a:p>
          <a:p>
            <a:r>
              <a:rPr lang="en-US" dirty="0">
                <a:solidFill>
                  <a:schemeClr val="bg1">
                    <a:lumMod val="95000"/>
                  </a:schemeClr>
                </a:solidFill>
                <a:latin typeface="Monaco" pitchFamily="2" charset="77"/>
              </a:rPr>
              <a:t>            - public</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before_script</a:t>
            </a:r>
            <a:r>
              <a:rPr lang="en-US" dirty="0">
                <a:solidFill>
                  <a:schemeClr val="bg1">
                    <a:lumMod val="95000"/>
                  </a:schemeClr>
                </a:solidFill>
                <a:latin typeface="Monaco" pitchFamily="2" charset="77"/>
              </a:rPr>
              <a:t>:</a:t>
            </a:r>
          </a:p>
          <a:p>
            <a:r>
              <a:rPr lang="en-US" dirty="0">
                <a:solidFill>
                  <a:schemeClr val="bg1">
                    <a:lumMod val="95000"/>
                  </a:schemeClr>
                </a:solidFill>
                <a:latin typeface="Monaco" pitchFamily="2" charset="77"/>
              </a:rPr>
              <a:t>        - *enable-</a:t>
            </a:r>
            <a:r>
              <a:rPr lang="en-US" dirty="0" err="1">
                <a:solidFill>
                  <a:schemeClr val="bg1">
                    <a:lumMod val="95000"/>
                  </a:schemeClr>
                </a:solidFill>
                <a:latin typeface="Monaco" pitchFamily="2" charset="77"/>
              </a:rPr>
              <a:t>venv</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script :</a:t>
            </a:r>
          </a:p>
          <a:p>
            <a:r>
              <a:rPr lang="en-US" dirty="0">
                <a:solidFill>
                  <a:schemeClr val="bg1">
                    <a:lumMod val="95000"/>
                  </a:schemeClr>
                </a:solidFill>
                <a:latin typeface="Monaco" pitchFamily="2" charset="77"/>
              </a:rPr>
              <a:t>        - echo "Deploying documentation ..."</a:t>
            </a:r>
          </a:p>
          <a:p>
            <a:r>
              <a:rPr lang="en-US" dirty="0">
                <a:solidFill>
                  <a:schemeClr val="bg1">
                    <a:lumMod val="95000"/>
                  </a:schemeClr>
                </a:solidFill>
                <a:latin typeface="Monaco" pitchFamily="2" charset="77"/>
              </a:rPr>
              <a:t>        - $NCP_TOP_LEVEL/bin/</a:t>
            </a:r>
            <a:r>
              <a:rPr lang="en-US" dirty="0" err="1">
                <a:solidFill>
                  <a:schemeClr val="bg1">
                    <a:lumMod val="95000"/>
                  </a:schemeClr>
                </a:solidFill>
                <a:latin typeface="Monaco" pitchFamily="2" charset="77"/>
              </a:rPr>
              <a:t>build_documentation.sh</a:t>
            </a:r>
            <a:r>
              <a:rPr lang="en-US" dirty="0">
                <a:solidFill>
                  <a:schemeClr val="bg1">
                    <a:lumMod val="95000"/>
                  </a:schemeClr>
                </a:solidFill>
                <a:latin typeface="Monaco" pitchFamily="2" charset="77"/>
              </a:rPr>
              <a:t> --publish-mode </a:t>
            </a:r>
            <a:r>
              <a:rPr lang="en-US" dirty="0" err="1">
                <a:solidFill>
                  <a:schemeClr val="bg1">
                    <a:lumMod val="95000"/>
                  </a:schemeClr>
                </a:solidFill>
                <a:latin typeface="Monaco" pitchFamily="2" charset="77"/>
              </a:rPr>
              <a:t>gitlab</a:t>
            </a:r>
            <a:r>
              <a:rPr lang="en-US" dirty="0">
                <a:solidFill>
                  <a:schemeClr val="bg1">
                    <a:lumMod val="95000"/>
                  </a:schemeClr>
                </a:solidFill>
                <a:latin typeface="Monaco" pitchFamily="2" charset="77"/>
              </a:rPr>
              <a:t>-pages --doc-top-level ${NCP_TOP_LEVEL}/documentation </a:t>
            </a:r>
          </a:p>
        </p:txBody>
      </p:sp>
      <p:pic>
        <p:nvPicPr>
          <p:cNvPr id="16386" name="Picture 2" descr="New projects for GitLab Pages">
            <a:extLst>
              <a:ext uri="{FF2B5EF4-FFF2-40B4-BE49-F238E27FC236}">
                <a16:creationId xmlns:a16="http://schemas.microsoft.com/office/drawing/2014/main" id="{E6AA7AD9-EC78-69FC-5D5E-EE504142C8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7975" y="0"/>
            <a:ext cx="6545946" cy="5089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8049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693C1-FE3B-BB06-D310-06AF48F7B26A}"/>
              </a:ext>
            </a:extLst>
          </p:cNvPr>
          <p:cNvSpPr>
            <a:spLocks noGrp="1"/>
          </p:cNvSpPr>
          <p:nvPr>
            <p:ph type="title"/>
          </p:nvPr>
        </p:nvSpPr>
        <p:spPr/>
        <p:txBody>
          <a:bodyPr/>
          <a:lstStyle/>
          <a:p>
            <a:r>
              <a:rPr lang="en-US" dirty="0"/>
              <a:t>Team Experiences with CI</a:t>
            </a:r>
          </a:p>
        </p:txBody>
      </p:sp>
      <p:sp>
        <p:nvSpPr>
          <p:cNvPr id="4" name="TextBox 3">
            <a:extLst>
              <a:ext uri="{FF2B5EF4-FFF2-40B4-BE49-F238E27FC236}">
                <a16:creationId xmlns:a16="http://schemas.microsoft.com/office/drawing/2014/main" id="{2E48CD05-A26F-F83A-689E-228FDD9F2A84}"/>
              </a:ext>
            </a:extLst>
          </p:cNvPr>
          <p:cNvSpPr txBox="1"/>
          <p:nvPr/>
        </p:nvSpPr>
        <p:spPr>
          <a:xfrm>
            <a:off x="481506" y="1230214"/>
            <a:ext cx="8141632" cy="5016758"/>
          </a:xfrm>
          <a:prstGeom prst="rect">
            <a:avLst/>
          </a:prstGeom>
          <a:noFill/>
        </p:spPr>
        <p:txBody>
          <a:bodyPr wrap="square">
            <a:spAutoFit/>
          </a:bodyPr>
          <a:lstStyle/>
          <a:p>
            <a:pPr marL="285750" indent="-285750" algn="l">
              <a:buFont typeface="Arial" panose="020B0604020202020204" pitchFamily="34" charset="0"/>
              <a:buChar char="•"/>
            </a:pPr>
            <a:r>
              <a:rPr lang="en-US" sz="2000" b="0" i="0" dirty="0">
                <a:effectLst/>
                <a:latin typeface="+mn-lt"/>
              </a:rPr>
              <a:t>Commonalities:</a:t>
            </a:r>
          </a:p>
          <a:p>
            <a:pPr marL="742950" lvl="1" indent="-285750">
              <a:buFont typeface="Arial" panose="020B0604020202020204" pitchFamily="34" charset="0"/>
              <a:buChar char="•"/>
            </a:pPr>
            <a:r>
              <a:rPr lang="en-US" sz="2000" b="0" i="0" dirty="0">
                <a:effectLst/>
                <a:latin typeface="+mn-lt"/>
              </a:rPr>
              <a:t>comparing with “golden results” </a:t>
            </a:r>
            <a:br>
              <a:rPr lang="en-US" sz="2000" b="0" i="0" dirty="0">
                <a:effectLst/>
                <a:latin typeface="+mn-lt"/>
              </a:rPr>
            </a:br>
            <a:r>
              <a:rPr lang="en-US" sz="2000" b="0" i="0" dirty="0">
                <a:effectLst/>
                <a:latin typeface="+mn-lt"/>
              </a:rPr>
              <a:t>from full-program run</a:t>
            </a:r>
          </a:p>
          <a:p>
            <a:pPr marL="742950" lvl="1" indent="-285750">
              <a:buFont typeface="Arial" panose="020B0604020202020204" pitchFamily="34" charset="0"/>
              <a:buChar char="•"/>
            </a:pPr>
            <a:r>
              <a:rPr lang="en-US" sz="2000" b="0" i="0" dirty="0">
                <a:effectLst/>
                <a:latin typeface="+mn-lt"/>
              </a:rPr>
              <a:t>unique mindset needed to develop </a:t>
            </a:r>
            <a:br>
              <a:rPr lang="en-US" sz="2000" b="0" i="0" dirty="0">
                <a:effectLst/>
                <a:latin typeface="+mn-lt"/>
              </a:rPr>
            </a:br>
            <a:r>
              <a:rPr lang="en-US" sz="2000" b="0" i="0" dirty="0">
                <a:effectLst/>
                <a:latin typeface="+mn-lt"/>
              </a:rPr>
              <a:t>and maintain unit tests</a:t>
            </a:r>
            <a:endParaRPr lang="en-US" sz="2000" dirty="0">
              <a:latin typeface="+mn-lt"/>
            </a:endParaRPr>
          </a:p>
          <a:p>
            <a:pPr marL="742950" lvl="1" indent="-285750">
              <a:buFont typeface="Arial" panose="020B0604020202020204" pitchFamily="34" charset="0"/>
              <a:buChar char="•"/>
            </a:pPr>
            <a:r>
              <a:rPr lang="en-US" sz="2000" b="0" i="0" dirty="0">
                <a:effectLst/>
                <a:latin typeface="+mn-lt"/>
              </a:rPr>
              <a:t>"adding armor".</a:t>
            </a:r>
          </a:p>
          <a:p>
            <a:pPr marL="285750" indent="-285750">
              <a:buFont typeface="Arial" panose="020B0604020202020204" pitchFamily="34" charset="0"/>
              <a:buChar char="•"/>
            </a:pPr>
            <a:r>
              <a:rPr lang="en-US" sz="2000" b="0" i="0" dirty="0">
                <a:effectLst/>
                <a:latin typeface="+mn-lt"/>
              </a:rPr>
              <a:t>Most cited benefits:</a:t>
            </a:r>
          </a:p>
          <a:p>
            <a:pPr marL="742950" lvl="1" indent="-285750">
              <a:buFont typeface="Arial" panose="020B0604020202020204" pitchFamily="34" charset="0"/>
              <a:buChar char="•"/>
            </a:pPr>
            <a:r>
              <a:rPr lang="en-US" sz="2000" b="0" i="0" dirty="0">
                <a:effectLst/>
                <a:latin typeface="+mn-lt"/>
              </a:rPr>
              <a:t>identifying potential bugs early,</a:t>
            </a:r>
          </a:p>
          <a:p>
            <a:pPr marL="742950" lvl="1" indent="-285750">
              <a:buFont typeface="Arial" panose="020B0604020202020204" pitchFamily="34" charset="0"/>
              <a:buChar char="•"/>
            </a:pPr>
            <a:r>
              <a:rPr lang="en-US" sz="2000" b="0" i="0" dirty="0">
                <a:effectLst/>
                <a:latin typeface="+mn-lt"/>
              </a:rPr>
              <a:t>increasing the project’s ability to receive contributions</a:t>
            </a:r>
            <a:endParaRPr lang="en-US" sz="2000" dirty="0">
              <a:latin typeface="+mn-lt"/>
            </a:endParaRPr>
          </a:p>
          <a:p>
            <a:pPr marL="285750" indent="-285750">
              <a:buFont typeface="Arial" panose="020B0604020202020204" pitchFamily="34" charset="0"/>
              <a:buChar char="•"/>
            </a:pPr>
            <a:r>
              <a:rPr lang="en-US" sz="2000" b="0" i="0" dirty="0">
                <a:effectLst/>
                <a:latin typeface="+mn-lt"/>
              </a:rPr>
              <a:t>Most cited drawbacks:</a:t>
            </a:r>
          </a:p>
          <a:p>
            <a:pPr marL="742950" lvl="1" indent="-285750">
              <a:buFont typeface="Arial" panose="020B0604020202020204" pitchFamily="34" charset="0"/>
              <a:buChar char="•"/>
            </a:pPr>
            <a:r>
              <a:rPr lang="en-US" sz="2000" b="0" i="0" dirty="0">
                <a:effectLst/>
                <a:latin typeface="+mn-lt"/>
              </a:rPr>
              <a:t>Effort maintaining tests</a:t>
            </a:r>
          </a:p>
          <a:p>
            <a:pPr marL="742950" lvl="1" indent="-285750">
              <a:buFont typeface="Arial" panose="020B0604020202020204" pitchFamily="34" charset="0"/>
              <a:buChar char="•"/>
            </a:pPr>
            <a:r>
              <a:rPr lang="en-US" sz="2000" b="0" i="0" dirty="0">
                <a:effectLst/>
                <a:latin typeface="+mn-lt"/>
              </a:rPr>
              <a:t>trial-and-error running tools</a:t>
            </a:r>
          </a:p>
          <a:p>
            <a:pPr marL="742950" lvl="1" indent="-285750">
              <a:buFont typeface="Arial" panose="020B0604020202020204" pitchFamily="34" charset="0"/>
              <a:buChar char="•"/>
            </a:pPr>
            <a:r>
              <a:rPr lang="en-US" sz="2000" b="0" i="0" dirty="0">
                <a:effectLst/>
                <a:latin typeface="+mn-lt"/>
              </a:rPr>
              <a:t>long-running tests are annoying</a:t>
            </a:r>
          </a:p>
          <a:p>
            <a:pPr marL="742950" lvl="1" indent="-285750">
              <a:buFont typeface="Arial" panose="020B0604020202020204" pitchFamily="34" charset="0"/>
              <a:buChar char="•"/>
            </a:pPr>
            <a:r>
              <a:rPr lang="en-US" sz="2000" dirty="0">
                <a:latin typeface="+mn-lt"/>
              </a:rPr>
              <a:t>infrequent</a:t>
            </a:r>
            <a:r>
              <a:rPr lang="en-US" sz="2000" b="0" i="0" dirty="0">
                <a:effectLst/>
                <a:latin typeface="+mn-lt"/>
              </a:rPr>
              <a:t> random failures (due to network, and other sources)</a:t>
            </a:r>
          </a:p>
          <a:p>
            <a:pPr marL="285750" indent="-285750">
              <a:buFont typeface="Arial" panose="020B0604020202020204" pitchFamily="34" charset="0"/>
              <a:buChar char="•"/>
            </a:pPr>
            <a:r>
              <a:rPr lang="en-US" sz="2000" dirty="0">
                <a:latin typeface="+mn-lt"/>
              </a:rPr>
              <a:t>Implementation didn't disrupt process</a:t>
            </a:r>
          </a:p>
          <a:p>
            <a:pPr marL="285750" indent="-285750">
              <a:buFont typeface="Arial" panose="020B0604020202020204" pitchFamily="34" charset="0"/>
              <a:buChar char="•"/>
            </a:pPr>
            <a:r>
              <a:rPr lang="en-US" sz="2000" dirty="0">
                <a:latin typeface="+mn-lt"/>
              </a:rPr>
              <a:t>After initial adoption hurdle, teams start to insist on it</a:t>
            </a:r>
          </a:p>
        </p:txBody>
      </p:sp>
      <p:pic>
        <p:nvPicPr>
          <p:cNvPr id="14338" name="Picture 2">
            <a:extLst>
              <a:ext uri="{FF2B5EF4-FFF2-40B4-BE49-F238E27FC236}">
                <a16:creationId xmlns:a16="http://schemas.microsoft.com/office/drawing/2014/main" id="{3DF799DB-B3E8-C384-1C53-BBC87D38F4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2871" y="322771"/>
            <a:ext cx="5788025" cy="20062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C1D1B57-4290-1423-A7FF-37C8CFE3563C}"/>
              </a:ext>
            </a:extLst>
          </p:cNvPr>
          <p:cNvSpPr txBox="1"/>
          <p:nvPr/>
        </p:nvSpPr>
        <p:spPr>
          <a:xfrm>
            <a:off x="6110287" y="1682657"/>
            <a:ext cx="5630609" cy="646331"/>
          </a:xfrm>
          <a:prstGeom prst="rect">
            <a:avLst/>
          </a:prstGeom>
          <a:solidFill>
            <a:srgbClr val="1A1A7D"/>
          </a:solidFill>
        </p:spPr>
        <p:txBody>
          <a:bodyPr wrap="square">
            <a:spAutoFit/>
          </a:bodyPr>
          <a:lstStyle/>
          <a:p>
            <a:r>
              <a:rPr lang="en-US" dirty="0">
                <a:solidFill>
                  <a:schemeClr val="bg1">
                    <a:lumMod val="95000"/>
                  </a:schemeClr>
                </a:solidFill>
              </a:rPr>
              <a:t>https://</a:t>
            </a:r>
            <a:r>
              <a:rPr lang="en-US" dirty="0" err="1">
                <a:solidFill>
                  <a:schemeClr val="bg1">
                    <a:lumMod val="95000"/>
                  </a:schemeClr>
                </a:solidFill>
              </a:rPr>
              <a:t>bssw.io</a:t>
            </a:r>
            <a:r>
              <a:rPr lang="en-US" dirty="0">
                <a:solidFill>
                  <a:schemeClr val="bg1">
                    <a:lumMod val="95000"/>
                  </a:schemeClr>
                </a:solidFill>
              </a:rPr>
              <a:t>/</a:t>
            </a:r>
            <a:r>
              <a:rPr lang="en-US" dirty="0" err="1">
                <a:solidFill>
                  <a:schemeClr val="bg1">
                    <a:lumMod val="95000"/>
                  </a:schemeClr>
                </a:solidFill>
              </a:rPr>
              <a:t>blog_posts</a:t>
            </a:r>
            <a:r>
              <a:rPr lang="en-US" dirty="0">
                <a:solidFill>
                  <a:schemeClr val="bg1">
                    <a:lumMod val="95000"/>
                  </a:schemeClr>
                </a:solidFill>
              </a:rPr>
              <a:t>/bright-spots-team-experiences-implementing-continuous-integration</a:t>
            </a:r>
          </a:p>
        </p:txBody>
      </p:sp>
    </p:spTree>
    <p:extLst>
      <p:ext uri="{BB962C8B-B14F-4D97-AF65-F5344CB8AC3E}">
        <p14:creationId xmlns:p14="http://schemas.microsoft.com/office/powerpoint/2010/main" val="2040198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not always use the most stringent testing?</a:t>
            </a:r>
          </a:p>
        </p:txBody>
      </p:sp>
      <p:sp>
        <p:nvSpPr>
          <p:cNvPr id="5" name="Content Placeholder 4"/>
          <p:cNvSpPr>
            <a:spLocks noGrp="1"/>
          </p:cNvSpPr>
          <p:nvPr>
            <p:ph sz="quarter" idx="1"/>
          </p:nvPr>
        </p:nvSpPr>
        <p:spPr>
          <a:xfrm>
            <a:off x="368424" y="1039350"/>
            <a:ext cx="11534016" cy="5407170"/>
          </a:xfrm>
        </p:spPr>
        <p:txBody>
          <a:bodyPr>
            <a:normAutofit/>
          </a:bodyPr>
          <a:lstStyle/>
          <a:p>
            <a:r>
              <a:rPr lang="en-US" dirty="0"/>
              <a:t>Effort spent in devising running and maintaining test suite is a tax on team resources</a:t>
            </a:r>
          </a:p>
          <a:p>
            <a:r>
              <a:rPr lang="en-US" dirty="0"/>
              <a:t>When the tax is too high…</a:t>
            </a:r>
          </a:p>
          <a:p>
            <a:pPr lvl="1"/>
            <a:r>
              <a:rPr lang="en-US" dirty="0"/>
              <a:t>Team cannot meet code-use objectives</a:t>
            </a:r>
          </a:p>
          <a:p>
            <a:r>
              <a:rPr lang="en-US" dirty="0"/>
              <a:t>When is the tax is too low…</a:t>
            </a:r>
          </a:p>
          <a:p>
            <a:pPr lvl="1"/>
            <a:r>
              <a:rPr lang="en-US" dirty="0"/>
              <a:t>Necessary oversight not provided</a:t>
            </a:r>
          </a:p>
          <a:p>
            <a:pPr lvl="1"/>
            <a:r>
              <a:rPr lang="en-US" dirty="0"/>
              <a:t>Defects in code sneak through </a:t>
            </a:r>
          </a:p>
          <a:p>
            <a:pPr lvl="1"/>
            <a:endParaRPr lang="en-US" dirty="0"/>
          </a:p>
        </p:txBody>
      </p:sp>
    </p:spTree>
    <p:extLst>
      <p:ext uri="{BB962C8B-B14F-4D97-AF65-F5344CB8AC3E}">
        <p14:creationId xmlns:p14="http://schemas.microsoft.com/office/powerpoint/2010/main" val="1009200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not always use the most stringent testing?</a:t>
            </a:r>
          </a:p>
        </p:txBody>
      </p:sp>
      <p:sp>
        <p:nvSpPr>
          <p:cNvPr id="5" name="Content Placeholder 4"/>
          <p:cNvSpPr>
            <a:spLocks noGrp="1"/>
          </p:cNvSpPr>
          <p:nvPr>
            <p:ph sz="quarter" idx="1"/>
          </p:nvPr>
        </p:nvSpPr>
        <p:spPr>
          <a:xfrm>
            <a:off x="368424" y="1039350"/>
            <a:ext cx="11534016" cy="5407170"/>
          </a:xfrm>
        </p:spPr>
        <p:txBody>
          <a:bodyPr>
            <a:normAutofit/>
          </a:bodyPr>
          <a:lstStyle/>
          <a:p>
            <a:r>
              <a:rPr lang="en-US" dirty="0"/>
              <a:t>Effort spent in devising running and maintaining test suite is a tax on team resources</a:t>
            </a:r>
          </a:p>
          <a:p>
            <a:r>
              <a:rPr lang="en-US" dirty="0"/>
              <a:t>When the tax is too high…</a:t>
            </a:r>
          </a:p>
          <a:p>
            <a:pPr lvl="1"/>
            <a:r>
              <a:rPr lang="en-US" dirty="0"/>
              <a:t>Team cannot meet code-use objectives</a:t>
            </a:r>
          </a:p>
          <a:p>
            <a:r>
              <a:rPr lang="en-US" dirty="0"/>
              <a:t>When is the tax is too low…</a:t>
            </a:r>
          </a:p>
          <a:p>
            <a:pPr lvl="1"/>
            <a:r>
              <a:rPr lang="en-US" dirty="0"/>
              <a:t>Necessary oversight not provided</a:t>
            </a:r>
          </a:p>
          <a:p>
            <a:pPr lvl="1"/>
            <a:r>
              <a:rPr lang="en-US" dirty="0"/>
              <a:t>Defects in code sneak through </a:t>
            </a:r>
          </a:p>
          <a:p>
            <a:pPr marL="346075" lvl="1" indent="0">
              <a:buNone/>
            </a:pPr>
            <a:endParaRPr lang="en-US" dirty="0"/>
          </a:p>
        </p:txBody>
      </p:sp>
      <p:grpSp>
        <p:nvGrpSpPr>
          <p:cNvPr id="13" name="Group 12">
            <a:extLst>
              <a:ext uri="{FF2B5EF4-FFF2-40B4-BE49-F238E27FC236}">
                <a16:creationId xmlns:a16="http://schemas.microsoft.com/office/drawing/2014/main" id="{7AF58521-B1AC-5E47-9164-88FD3B0E02D7}"/>
              </a:ext>
            </a:extLst>
          </p:cNvPr>
          <p:cNvGrpSpPr/>
          <p:nvPr/>
        </p:nvGrpSpPr>
        <p:grpSpPr>
          <a:xfrm>
            <a:off x="7285571" y="3429000"/>
            <a:ext cx="2079986" cy="1631092"/>
            <a:chOff x="9658247" y="3805881"/>
            <a:chExt cx="2079986" cy="1631092"/>
          </a:xfrm>
        </p:grpSpPr>
        <p:sp>
          <p:nvSpPr>
            <p:cNvPr id="14" name="Rectangle 13">
              <a:extLst>
                <a:ext uri="{FF2B5EF4-FFF2-40B4-BE49-F238E27FC236}">
                  <a16:creationId xmlns:a16="http://schemas.microsoft.com/office/drawing/2014/main" id="{EE85394E-309A-F943-BDEF-2ADC56C17863}"/>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Rectangle 14">
              <a:extLst>
                <a:ext uri="{FF2B5EF4-FFF2-40B4-BE49-F238E27FC236}">
                  <a16:creationId xmlns:a16="http://schemas.microsoft.com/office/drawing/2014/main" id="{FFCDAFAD-ACE4-AD44-901D-940B38E0544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3</a:t>
              </a:r>
            </a:p>
          </p:txBody>
        </p:sp>
      </p:grpSp>
      <p:grpSp>
        <p:nvGrpSpPr>
          <p:cNvPr id="16" name="Group 15">
            <a:extLst>
              <a:ext uri="{FF2B5EF4-FFF2-40B4-BE49-F238E27FC236}">
                <a16:creationId xmlns:a16="http://schemas.microsoft.com/office/drawing/2014/main" id="{ABDDE89E-97EF-0147-AD24-787A3428E32E}"/>
              </a:ext>
            </a:extLst>
          </p:cNvPr>
          <p:cNvGrpSpPr/>
          <p:nvPr/>
        </p:nvGrpSpPr>
        <p:grpSpPr>
          <a:xfrm>
            <a:off x="8569035" y="2372011"/>
            <a:ext cx="2079986" cy="1631092"/>
            <a:chOff x="9658247" y="3805881"/>
            <a:chExt cx="2079986" cy="1631092"/>
          </a:xfrm>
        </p:grpSpPr>
        <p:sp>
          <p:nvSpPr>
            <p:cNvPr id="17" name="Rectangle 16">
              <a:extLst>
                <a:ext uri="{FF2B5EF4-FFF2-40B4-BE49-F238E27FC236}">
                  <a16:creationId xmlns:a16="http://schemas.microsoft.com/office/drawing/2014/main" id="{50DB1FE8-633C-8B44-8FD2-CD97039954E0}"/>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8" name="Rectangle 17">
              <a:extLst>
                <a:ext uri="{FF2B5EF4-FFF2-40B4-BE49-F238E27FC236}">
                  <a16:creationId xmlns:a16="http://schemas.microsoft.com/office/drawing/2014/main" id="{42B1DC2B-676A-EE4C-B7DA-36702D7B1BAA}"/>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sp>
        <p:nvSpPr>
          <p:cNvPr id="19" name="TextBox 18">
            <a:extLst>
              <a:ext uri="{FF2B5EF4-FFF2-40B4-BE49-F238E27FC236}">
                <a16:creationId xmlns:a16="http://schemas.microsoft.com/office/drawing/2014/main" id="{6143545E-E4DC-5A46-8FC4-5C67CE9F08FD}"/>
              </a:ext>
            </a:extLst>
          </p:cNvPr>
          <p:cNvSpPr txBox="1"/>
          <p:nvPr/>
        </p:nvSpPr>
        <p:spPr>
          <a:xfrm>
            <a:off x="9406355" y="4093808"/>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extLst>
      <p:ext uri="{BB962C8B-B14F-4D97-AF65-F5344CB8AC3E}">
        <p14:creationId xmlns:p14="http://schemas.microsoft.com/office/powerpoint/2010/main" val="3070663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not always use the most stringent testing?</a:t>
            </a:r>
          </a:p>
        </p:txBody>
      </p:sp>
      <p:sp>
        <p:nvSpPr>
          <p:cNvPr id="5" name="Content Placeholder 4"/>
          <p:cNvSpPr>
            <a:spLocks noGrp="1"/>
          </p:cNvSpPr>
          <p:nvPr>
            <p:ph sz="quarter" idx="1"/>
          </p:nvPr>
        </p:nvSpPr>
        <p:spPr>
          <a:xfrm>
            <a:off x="368424" y="1039350"/>
            <a:ext cx="11534016" cy="5407170"/>
          </a:xfrm>
        </p:spPr>
        <p:txBody>
          <a:bodyPr>
            <a:normAutofit/>
          </a:bodyPr>
          <a:lstStyle/>
          <a:p>
            <a:r>
              <a:rPr lang="en-US" dirty="0"/>
              <a:t>Effort spent in devising running and maintaining test suite is a tax on team resources</a:t>
            </a:r>
          </a:p>
          <a:p>
            <a:r>
              <a:rPr lang="en-US" dirty="0"/>
              <a:t>When the tax is too high…</a:t>
            </a:r>
          </a:p>
          <a:p>
            <a:pPr lvl="1"/>
            <a:r>
              <a:rPr lang="en-US" dirty="0"/>
              <a:t>Team cannot meet code-use objectives</a:t>
            </a:r>
          </a:p>
          <a:p>
            <a:r>
              <a:rPr lang="en-US" dirty="0"/>
              <a:t>When is the tax is too low…</a:t>
            </a:r>
          </a:p>
          <a:p>
            <a:pPr lvl="1"/>
            <a:r>
              <a:rPr lang="en-US" dirty="0"/>
              <a:t>Necessary oversight not provided</a:t>
            </a:r>
          </a:p>
          <a:p>
            <a:pPr lvl="1"/>
            <a:r>
              <a:rPr lang="en-US" dirty="0"/>
              <a:t>Defects in code sneak through </a:t>
            </a:r>
          </a:p>
          <a:p>
            <a:r>
              <a:rPr lang="en-US" dirty="0"/>
              <a:t>Evaluate project needs:</a:t>
            </a:r>
          </a:p>
          <a:p>
            <a:pPr lvl="1"/>
            <a:r>
              <a:rPr lang="en-US" dirty="0"/>
              <a:t>Objectives: expected use of the code</a:t>
            </a:r>
          </a:p>
          <a:p>
            <a:pPr lvl="1"/>
            <a:r>
              <a:rPr lang="en-US" dirty="0"/>
              <a:t>Lifecycle stage: new or production or refactoring</a:t>
            </a:r>
          </a:p>
          <a:p>
            <a:pPr lvl="1"/>
            <a:r>
              <a:rPr lang="en-US" dirty="0"/>
              <a:t>Team: size and degree of heterogeneity</a:t>
            </a:r>
          </a:p>
          <a:p>
            <a:pPr lvl="1"/>
            <a:r>
              <a:rPr lang="en-US" dirty="0"/>
              <a:t>Lifetime: one off or ongoing production</a:t>
            </a:r>
          </a:p>
          <a:p>
            <a:pPr lvl="1"/>
            <a:r>
              <a:rPr lang="en-US" dirty="0"/>
              <a:t>Complexity: modules and their interactions</a:t>
            </a:r>
          </a:p>
          <a:p>
            <a:pPr lvl="1"/>
            <a:endParaRPr lang="en-US" dirty="0"/>
          </a:p>
        </p:txBody>
      </p:sp>
      <p:grpSp>
        <p:nvGrpSpPr>
          <p:cNvPr id="13" name="Group 12">
            <a:extLst>
              <a:ext uri="{FF2B5EF4-FFF2-40B4-BE49-F238E27FC236}">
                <a16:creationId xmlns:a16="http://schemas.microsoft.com/office/drawing/2014/main" id="{7AF58521-B1AC-5E47-9164-88FD3B0E02D7}"/>
              </a:ext>
            </a:extLst>
          </p:cNvPr>
          <p:cNvGrpSpPr/>
          <p:nvPr/>
        </p:nvGrpSpPr>
        <p:grpSpPr>
          <a:xfrm>
            <a:off x="7285571" y="3429000"/>
            <a:ext cx="2079986" cy="1631092"/>
            <a:chOff x="9658247" y="3805881"/>
            <a:chExt cx="2079986" cy="1631092"/>
          </a:xfrm>
        </p:grpSpPr>
        <p:sp>
          <p:nvSpPr>
            <p:cNvPr id="14" name="Rectangle 13">
              <a:extLst>
                <a:ext uri="{FF2B5EF4-FFF2-40B4-BE49-F238E27FC236}">
                  <a16:creationId xmlns:a16="http://schemas.microsoft.com/office/drawing/2014/main" id="{EE85394E-309A-F943-BDEF-2ADC56C17863}"/>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Rectangle 14">
              <a:extLst>
                <a:ext uri="{FF2B5EF4-FFF2-40B4-BE49-F238E27FC236}">
                  <a16:creationId xmlns:a16="http://schemas.microsoft.com/office/drawing/2014/main" id="{FFCDAFAD-ACE4-AD44-901D-940B38E0544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3</a:t>
              </a:r>
            </a:p>
          </p:txBody>
        </p:sp>
      </p:grpSp>
      <p:grpSp>
        <p:nvGrpSpPr>
          <p:cNvPr id="16" name="Group 15">
            <a:extLst>
              <a:ext uri="{FF2B5EF4-FFF2-40B4-BE49-F238E27FC236}">
                <a16:creationId xmlns:a16="http://schemas.microsoft.com/office/drawing/2014/main" id="{ABDDE89E-97EF-0147-AD24-787A3428E32E}"/>
              </a:ext>
            </a:extLst>
          </p:cNvPr>
          <p:cNvGrpSpPr/>
          <p:nvPr/>
        </p:nvGrpSpPr>
        <p:grpSpPr>
          <a:xfrm>
            <a:off x="8569035" y="2372011"/>
            <a:ext cx="2079986" cy="1631092"/>
            <a:chOff x="9658247" y="3805881"/>
            <a:chExt cx="2079986" cy="1631092"/>
          </a:xfrm>
        </p:grpSpPr>
        <p:sp>
          <p:nvSpPr>
            <p:cNvPr id="17" name="Rectangle 16">
              <a:extLst>
                <a:ext uri="{FF2B5EF4-FFF2-40B4-BE49-F238E27FC236}">
                  <a16:creationId xmlns:a16="http://schemas.microsoft.com/office/drawing/2014/main" id="{50DB1FE8-633C-8B44-8FD2-CD97039954E0}"/>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8" name="Rectangle 17">
              <a:extLst>
                <a:ext uri="{FF2B5EF4-FFF2-40B4-BE49-F238E27FC236}">
                  <a16:creationId xmlns:a16="http://schemas.microsoft.com/office/drawing/2014/main" id="{42B1DC2B-676A-EE4C-B7DA-36702D7B1BAA}"/>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sp>
        <p:nvSpPr>
          <p:cNvPr id="19" name="TextBox 18">
            <a:extLst>
              <a:ext uri="{FF2B5EF4-FFF2-40B4-BE49-F238E27FC236}">
                <a16:creationId xmlns:a16="http://schemas.microsoft.com/office/drawing/2014/main" id="{6143545E-E4DC-5A46-8FC4-5C67CE9F08FD}"/>
              </a:ext>
            </a:extLst>
          </p:cNvPr>
          <p:cNvSpPr txBox="1"/>
          <p:nvPr/>
        </p:nvSpPr>
        <p:spPr>
          <a:xfrm>
            <a:off x="9406355" y="4093808"/>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extLst>
      <p:ext uri="{BB962C8B-B14F-4D97-AF65-F5344CB8AC3E}">
        <p14:creationId xmlns:p14="http://schemas.microsoft.com/office/powerpoint/2010/main" val="536051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Notes: Good Testing Practices</a:t>
            </a:r>
            <a:br>
              <a:rPr lang="en-US" dirty="0"/>
            </a:br>
            <a:endParaRPr lang="en-US" dirty="0"/>
          </a:p>
        </p:txBody>
      </p:sp>
      <p:sp>
        <p:nvSpPr>
          <p:cNvPr id="5" name="Content Placeholder 4"/>
          <p:cNvSpPr>
            <a:spLocks noGrp="1"/>
          </p:cNvSpPr>
          <p:nvPr>
            <p:ph sz="quarter" idx="1"/>
          </p:nvPr>
        </p:nvSpPr>
        <p:spPr>
          <a:xfrm>
            <a:off x="368424" y="1177290"/>
            <a:ext cx="11369809" cy="4047778"/>
          </a:xfrm>
        </p:spPr>
        <p:txBody>
          <a:bodyPr/>
          <a:lstStyle/>
          <a:p>
            <a:r>
              <a:rPr lang="en-US" dirty="0"/>
              <a:t>Verify Code coverage</a:t>
            </a:r>
          </a:p>
          <a:p>
            <a:r>
              <a:rPr lang="en-US" dirty="0"/>
              <a:t>Must have consistent policy on dealing with failed tests</a:t>
            </a:r>
          </a:p>
          <a:p>
            <a:pPr lvl="1"/>
            <a:r>
              <a:rPr lang="en-US" dirty="0"/>
              <a:t>Issue tracking</a:t>
            </a:r>
          </a:p>
          <a:p>
            <a:pPr lvl="2"/>
            <a:r>
              <a:rPr lang="en-US" dirty="0"/>
              <a:t>How quickly does it need to be fixed?</a:t>
            </a:r>
          </a:p>
          <a:p>
            <a:pPr lvl="2"/>
            <a:r>
              <a:rPr lang="en-US" dirty="0"/>
              <a:t>Who is responsible for fixing it?</a:t>
            </a:r>
          </a:p>
          <a:p>
            <a:r>
              <a:rPr lang="en-US" dirty="0"/>
              <a:t>Someone should be watching the test suite</a:t>
            </a:r>
          </a:p>
          <a:p>
            <a:r>
              <a:rPr lang="en-US" dirty="0"/>
              <a:t>When refactoring or adding new features, run a regression suite before check in</a:t>
            </a:r>
          </a:p>
          <a:p>
            <a:pPr lvl="1"/>
            <a:r>
              <a:rPr lang="en-US" dirty="0"/>
              <a:t>Add new regression tests or modify existing ones for the new features</a:t>
            </a:r>
          </a:p>
          <a:p>
            <a:r>
              <a:rPr lang="en-US" dirty="0"/>
              <a:t>Code review before releasing test suite is useful</a:t>
            </a:r>
          </a:p>
          <a:p>
            <a:pPr lvl="1"/>
            <a:r>
              <a:rPr lang="en-US" dirty="0"/>
              <a:t>Another person may spot issues you didn’t</a:t>
            </a:r>
          </a:p>
          <a:p>
            <a:pPr lvl="1"/>
            <a:r>
              <a:rPr lang="en-US" dirty="0"/>
              <a:t>Incredibly cost-effective</a:t>
            </a:r>
          </a:p>
          <a:p>
            <a:endParaRPr lang="en-US" dirty="0"/>
          </a:p>
        </p:txBody>
      </p:sp>
    </p:spTree>
    <p:extLst>
      <p:ext uri="{BB962C8B-B14F-4D97-AF65-F5344CB8AC3E}">
        <p14:creationId xmlns:p14="http://schemas.microsoft.com/office/powerpoint/2010/main" val="292055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F5487-C8AA-32DC-BECE-CE49A1B7CAE0}"/>
              </a:ext>
            </a:extLst>
          </p:cNvPr>
          <p:cNvSpPr>
            <a:spLocks noGrp="1"/>
          </p:cNvSpPr>
          <p:nvPr>
            <p:ph type="title"/>
          </p:nvPr>
        </p:nvSpPr>
        <p:spPr/>
        <p:txBody>
          <a:bodyPr/>
          <a:lstStyle/>
          <a:p>
            <a:r>
              <a:rPr lang="en-US" dirty="0"/>
              <a:t>What and Where to File Bugs? Issues? Doc. Requests?</a:t>
            </a:r>
          </a:p>
        </p:txBody>
      </p:sp>
      <p:sp>
        <p:nvSpPr>
          <p:cNvPr id="3" name="Content Placeholder 2">
            <a:extLst>
              <a:ext uri="{FF2B5EF4-FFF2-40B4-BE49-F238E27FC236}">
                <a16:creationId xmlns:a16="http://schemas.microsoft.com/office/drawing/2014/main" id="{1B6D00B8-037A-70EC-3D47-D4A1530AD227}"/>
              </a:ext>
            </a:extLst>
          </p:cNvPr>
          <p:cNvSpPr>
            <a:spLocks noGrp="1"/>
          </p:cNvSpPr>
          <p:nvPr>
            <p:ph idx="1"/>
          </p:nvPr>
        </p:nvSpPr>
        <p:spPr>
          <a:xfrm>
            <a:off x="802488" y="1118964"/>
            <a:ext cx="10211255" cy="4926994"/>
          </a:xfrm>
        </p:spPr>
        <p:txBody>
          <a:bodyPr/>
          <a:lstStyle/>
          <a:p>
            <a:r>
              <a:rPr lang="en-US" dirty="0"/>
              <a:t>Doesn't compile / install / run as documented? No documentation?</a:t>
            </a:r>
          </a:p>
          <a:p>
            <a:pPr lvl="1"/>
            <a:r>
              <a:rPr lang="en-US" dirty="0"/>
              <a:t>These are vital fixes and the </a:t>
            </a:r>
            <a:r>
              <a:rPr lang="en-US" dirty="0" err="1"/>
              <a:t>devs</a:t>
            </a:r>
            <a:r>
              <a:rPr lang="en-US" dirty="0"/>
              <a:t> will (</a:t>
            </a:r>
            <a:r>
              <a:rPr lang="en-US" i="1" dirty="0"/>
              <a:t>should</a:t>
            </a:r>
            <a:r>
              <a:rPr lang="en-US" dirty="0"/>
              <a:t>) thank you.</a:t>
            </a:r>
          </a:p>
          <a:p>
            <a:pPr lvl="1"/>
            <a:r>
              <a:rPr lang="en-US" dirty="0"/>
              <a:t>But </a:t>
            </a:r>
            <a:r>
              <a:rPr lang="en-US" i="1" dirty="0"/>
              <a:t>first</a:t>
            </a:r>
            <a:r>
              <a:rPr lang="en-US" dirty="0"/>
              <a:t> check HPC site facilities / colleagues.</a:t>
            </a:r>
          </a:p>
          <a:p>
            <a:pPr lvl="1"/>
            <a:r>
              <a:rPr lang="en-US" dirty="0"/>
              <a:t>Then complain (politely) to maintainers when something doesn't work.</a:t>
            </a:r>
          </a:p>
          <a:p>
            <a:pPr lvl="1"/>
            <a:r>
              <a:rPr lang="en-US" dirty="0"/>
              <a:t>"standard" contribution policy: If it isn't obvious to someone, it should be documented.</a:t>
            </a:r>
          </a:p>
          <a:p>
            <a:r>
              <a:rPr lang="en-US" dirty="0"/>
              <a:t>Got it working?</a:t>
            </a:r>
          </a:p>
          <a:p>
            <a:pPr lvl="1"/>
            <a:r>
              <a:rPr lang="en-US" dirty="0"/>
              <a:t>Document in your own project (will help onboarding, and you later).</a:t>
            </a:r>
          </a:p>
          <a:p>
            <a:pPr lvl="1"/>
            <a:r>
              <a:rPr lang="en-US" dirty="0"/>
              <a:t>Reply to same people anyway. (can increase your project's visibility)</a:t>
            </a:r>
          </a:p>
          <a:p>
            <a:r>
              <a:rPr lang="en-US" dirty="0"/>
              <a:t>Submit issues / PRs for docs to </a:t>
            </a:r>
            <a:r>
              <a:rPr lang="en-US" dirty="0" err="1"/>
              <a:t>upstreams</a:t>
            </a:r>
            <a:r>
              <a:rPr lang="en-US" dirty="0"/>
              <a:t>.</a:t>
            </a:r>
          </a:p>
          <a:p>
            <a:pPr lvl="1"/>
            <a:r>
              <a:rPr lang="en-US" dirty="0"/>
              <a:t>Great way to make friends &amp; forge collaborations.</a:t>
            </a:r>
          </a:p>
          <a:p>
            <a:r>
              <a:rPr lang="en-US" dirty="0"/>
              <a:t>Send self-contained, full examples (reference existing docs).</a:t>
            </a:r>
          </a:p>
        </p:txBody>
      </p:sp>
    </p:spTree>
    <p:extLst>
      <p:ext uri="{BB962C8B-B14F-4D97-AF65-F5344CB8AC3E}">
        <p14:creationId xmlns:p14="http://schemas.microsoft.com/office/powerpoint/2010/main" val="32564579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ags/tag2.xml><?xml version="1.0" encoding="utf-8"?>
<p:tagLst xmlns:a="http://schemas.openxmlformats.org/drawingml/2006/main" xmlns:r="http://schemas.openxmlformats.org/officeDocument/2006/relationships" xmlns:p="http://schemas.openxmlformats.org/presentationml/2006/main">
  <p:tag name="TIMING" val="|58.4"/>
</p:tagLst>
</file>

<file path=ppt/tags/tag3.xml><?xml version="1.0" encoding="utf-8"?>
<p:tagLst xmlns:a="http://schemas.openxmlformats.org/drawingml/2006/main" xmlns:r="http://schemas.openxmlformats.org/officeDocument/2006/relationships" xmlns:p="http://schemas.openxmlformats.org/presentationml/2006/main">
  <p:tag name="TIMING" val="|102|13.3"/>
</p:tagLst>
</file>

<file path=ppt/tags/tag4.xml><?xml version="1.0" encoding="utf-8"?>
<p:tagLst xmlns:a="http://schemas.openxmlformats.org/drawingml/2006/main" xmlns:r="http://schemas.openxmlformats.org/officeDocument/2006/relationships" xmlns:p="http://schemas.openxmlformats.org/presentationml/2006/main">
  <p:tag name="TIMING" val="|102|13.3"/>
</p:tagLst>
</file>

<file path=ppt/tags/tag5.xml><?xml version="1.0" encoding="utf-8"?>
<p:tagLst xmlns:a="http://schemas.openxmlformats.org/drawingml/2006/main" xmlns:r="http://schemas.openxmlformats.org/officeDocument/2006/relationships" xmlns:p="http://schemas.openxmlformats.org/presentationml/2006/main">
  <p:tag name="TIMING" val="|87.2|3.4|1.7|15|2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5201</TotalTime>
  <Words>6920</Words>
  <Application>Microsoft Macintosh PowerPoint</Application>
  <PresentationFormat>Custom</PresentationFormat>
  <Paragraphs>569</Paragraphs>
  <Slides>44</Slides>
  <Notes>31</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Arial Black</vt:lpstr>
      <vt:lpstr>Calibri</vt:lpstr>
      <vt:lpstr>Computer Modern Serif</vt:lpstr>
      <vt:lpstr>Courier</vt:lpstr>
      <vt:lpstr>Menlo</vt:lpstr>
      <vt:lpstr>Monaco</vt:lpstr>
      <vt:lpstr>Presentations (Wide Screen)</vt:lpstr>
      <vt:lpstr>Testing Strategies</vt:lpstr>
      <vt:lpstr>License, Citation and Acknowledgements</vt:lpstr>
      <vt:lpstr>Outline</vt:lpstr>
      <vt:lpstr>How to build your test suite?</vt:lpstr>
      <vt:lpstr>Why not always use the most stringent testing?</vt:lpstr>
      <vt:lpstr>Why not always use the most stringent testing?</vt:lpstr>
      <vt:lpstr>Why not always use the most stringent testing?</vt:lpstr>
      <vt:lpstr>Additional Notes: Good Testing Practices </vt:lpstr>
      <vt:lpstr>What and Where to File Bugs? Issues? Doc. Requests?</vt:lpstr>
      <vt:lpstr>PowerPoint Presentation</vt:lpstr>
      <vt:lpstr>Example 1: Test Development For a New Code</vt:lpstr>
      <vt:lpstr>PowerPoint Presentation</vt:lpstr>
      <vt:lpstr>Example 3: Structuring Tests to pinpoint bugs </vt:lpstr>
      <vt:lpstr>Example 3: Structured Testing</vt:lpstr>
      <vt:lpstr>Example 3: Structured Testing</vt:lpstr>
      <vt:lpstr>Example 3: Structured Testing</vt:lpstr>
      <vt:lpstr>Example 3: Structured Testing</vt:lpstr>
      <vt:lpstr>Example 4: Coverage Matrix (Interoperabilities)</vt:lpstr>
      <vt:lpstr>Testing Takeaways</vt:lpstr>
      <vt:lpstr>Outline</vt:lpstr>
      <vt:lpstr>What is Continuous Integration (CI)?</vt:lpstr>
      <vt:lpstr>CI Components</vt:lpstr>
      <vt:lpstr>Documentation Driven Development vs. Automated Testing vs. CI</vt:lpstr>
      <vt:lpstr>Examples…</vt:lpstr>
      <vt:lpstr>What can make CI difficult</vt:lpstr>
      <vt:lpstr>CI Resources (Where do jobs run?)</vt:lpstr>
      <vt:lpstr>Where is CI?</vt:lpstr>
      <vt:lpstr>Getting started with CI</vt:lpstr>
      <vt:lpstr>Getting started with CI: </vt:lpstr>
      <vt:lpstr>Getting started with GitHub Actions: </vt:lpstr>
      <vt:lpstr>github.com</vt:lpstr>
      <vt:lpstr>GitHub Actions – results of workflow test runs</vt:lpstr>
      <vt:lpstr>What could possibly go wrong?</vt:lpstr>
      <vt:lpstr>Software Supply Chain Stability / Security</vt:lpstr>
      <vt:lpstr>The case for software productivity</vt:lpstr>
      <vt:lpstr>The case for software design</vt:lpstr>
      <vt:lpstr>PowerPoint Presentation</vt:lpstr>
      <vt:lpstr>Ginkgo Contribution Pipeline</vt:lpstr>
      <vt:lpstr>Joint Center for Satellite Data Assimilation (JEDI)</vt:lpstr>
      <vt:lpstr>Hints from the front lines</vt:lpstr>
      <vt:lpstr>Hints from the front lines</vt:lpstr>
      <vt:lpstr>Hints from the front lines</vt:lpstr>
      <vt:lpstr>Hints from the front lines</vt:lpstr>
      <vt:lpstr>Team Experiences with CI</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Rogers, David</cp:lastModifiedBy>
  <cp:revision>259</cp:revision>
  <cp:lastPrinted>2017-11-02T18:35:01Z</cp:lastPrinted>
  <dcterms:created xsi:type="dcterms:W3CDTF">2018-11-06T17:28:56Z</dcterms:created>
  <dcterms:modified xsi:type="dcterms:W3CDTF">2023-02-06T21:07:37Z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